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63132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HAvycNnYYE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G7cho7q9bg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rrp_1hkHFY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hm0AG5o6tA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hyperlink" Target="https://youtu.be/PFS5Z__yJD8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hyperlink" Target="https://youtu.be/3ElbHfrYlCw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직사각형"/>
          <p:cNvSpPr/>
          <p:nvPr/>
        </p:nvSpPr>
        <p:spPr>
          <a:xfrm>
            <a:off x="326571" y="4676515"/>
            <a:ext cx="11538858" cy="1912973"/>
          </a:xfrm>
          <a:prstGeom prst="rect">
            <a:avLst/>
          </a:prstGeom>
          <a:solidFill>
            <a:srgbClr val="2F77E7"/>
          </a:solidFill>
          <a:ln w="12700" cap="flat">
            <a:solidFill>
              <a:srgbClr val="2F77E7"/>
            </a:solidFill>
            <a:prstDash val="solid"/>
            <a:miter lim="8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algn="r">
              <a:defRPr sz="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TextBox 8"/>
          <p:cNvSpPr txBox="1"/>
          <p:nvPr/>
        </p:nvSpPr>
        <p:spPr>
          <a:xfrm>
            <a:off x="2586251" y="2087794"/>
            <a:ext cx="7019496" cy="769441"/>
          </a:xfrm>
          <a:prstGeom prst="rect">
            <a:avLst/>
          </a:prstGeom>
          <a:ln>
            <a:solidFill>
              <a:srgbClr val="2F77E7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2F77E7"/>
                </a:solidFill>
              </a:defRPr>
            </a:pPr>
            <a:r>
              <a:rPr sz="4400" dirty="0" err="1"/>
              <a:t>네트워크</a:t>
            </a:r>
            <a:r>
              <a:rPr sz="4400" dirty="0"/>
              <a:t> </a:t>
            </a:r>
            <a:r>
              <a:rPr sz="4400" dirty="0" err="1"/>
              <a:t>소프트웨어</a:t>
            </a:r>
            <a:r>
              <a:rPr sz="4400" dirty="0"/>
              <a:t> </a:t>
            </a:r>
            <a:r>
              <a:rPr sz="4400" dirty="0" err="1"/>
              <a:t>개발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6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Multi-data Transmission Program - 클라이언트 공통 메시지 설명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Multi-data Transmission Program - 클라이언트 공통 메시지 설명</a:t>
              </a:r>
            </a:p>
          </p:txBody>
        </p:sp>
      </p:grpSp>
      <p:sp>
        <p:nvSpPr>
          <p:cNvPr id="167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TextBox 4"/>
          <p:cNvSpPr txBox="1"/>
          <p:nvPr/>
        </p:nvSpPr>
        <p:spPr>
          <a:xfrm>
            <a:off x="635995" y="1162114"/>
            <a:ext cx="6006539" cy="450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HEAD_MSG</a:t>
            </a:r>
          </a:p>
        </p:txBody>
      </p:sp>
      <p:pic>
        <p:nvPicPr>
          <p:cNvPr id="169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14" y="1623778"/>
            <a:ext cx="8783168" cy="4822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TextBox 4"/>
          <p:cNvSpPr txBox="1"/>
          <p:nvPr/>
        </p:nvSpPr>
        <p:spPr>
          <a:xfrm>
            <a:off x="635995" y="1162114"/>
            <a:ext cx="6006539" cy="450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WELCOME_MSG</a:t>
            </a:r>
          </a:p>
        </p:txBody>
      </p:sp>
      <p:pic>
        <p:nvPicPr>
          <p:cNvPr id="173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76" y="1623778"/>
            <a:ext cx="8447046" cy="47452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7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" name="Multi-data Transmission Program - 클라이언트 공통 메시지 설명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Multi-data Transmission Program - 클라이언트 공통 메시지 설명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TextBox 4"/>
          <p:cNvSpPr txBox="1"/>
          <p:nvPr/>
        </p:nvSpPr>
        <p:spPr>
          <a:xfrm>
            <a:off x="635995" y="1162114"/>
            <a:ext cx="6006539" cy="450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CHAT_MSG</a:t>
            </a:r>
          </a:p>
        </p:txBody>
      </p:sp>
      <p:pic>
        <p:nvPicPr>
          <p:cNvPr id="180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34" y="1635158"/>
            <a:ext cx="8577131" cy="49657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81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Multi-data Transmission Program - 클라이언트 공통 메시지 설명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Multi-data Transmission Program - 클라이언트 공통 메시지 설명</a:t>
              </a: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85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Multi-data Transmission Program - 서버 통신 스레드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Multi-data Transmission Program - 서버 통신 스레드</a:t>
              </a:r>
            </a:p>
          </p:txBody>
        </p:sp>
      </p:grpSp>
      <p:grpSp>
        <p:nvGrpSpPr>
          <p:cNvPr id="190" name="직사각형 6"/>
          <p:cNvGrpSpPr/>
          <p:nvPr/>
        </p:nvGrpSpPr>
        <p:grpSpPr>
          <a:xfrm>
            <a:off x="280852" y="703036"/>
            <a:ext cx="11538857" cy="5886451"/>
            <a:chOff x="0" y="0"/>
            <a:chExt cx="11538856" cy="5886450"/>
          </a:xfrm>
        </p:grpSpPr>
        <p:sp>
          <p:nvSpPr>
            <p:cNvPr id="188" name="직사각형"/>
            <p:cNvSpPr/>
            <p:nvPr/>
          </p:nvSpPr>
          <p:spPr>
            <a:xfrm>
              <a:off x="0" y="0"/>
              <a:ext cx="11538857" cy="5886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" name="₩"/>
            <p:cNvSpPr txBox="1"/>
            <p:nvPr/>
          </p:nvSpPr>
          <p:spPr>
            <a:xfrm>
              <a:off x="45720" y="2757805"/>
              <a:ext cx="11447417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₩</a:t>
              </a:r>
            </a:p>
          </p:txBody>
        </p:sp>
      </p:grpSp>
      <p:sp>
        <p:nvSpPr>
          <p:cNvPr id="191" name="TextBox 14"/>
          <p:cNvSpPr txBox="1"/>
          <p:nvPr/>
        </p:nvSpPr>
        <p:spPr>
          <a:xfrm>
            <a:off x="742238" y="995013"/>
            <a:ext cx="10070543" cy="4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</a:t>
            </a:r>
            <a:r>
              <a:t>,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클라이언트 통신 스레드 구성도</a:t>
            </a:r>
          </a:p>
        </p:txBody>
      </p:sp>
      <p:sp>
        <p:nvSpPr>
          <p:cNvPr id="192" name="직사각형 1"/>
          <p:cNvSpPr/>
          <p:nvPr/>
        </p:nvSpPr>
        <p:spPr>
          <a:xfrm>
            <a:off x="1763321" y="2266267"/>
            <a:ext cx="2691115" cy="3376887"/>
          </a:xfrm>
          <a:prstGeom prst="rect">
            <a:avLst/>
          </a:prstGeom>
          <a:solidFill>
            <a:srgbClr val="FF6600"/>
          </a:solidFill>
          <a:ln w="12700">
            <a:solidFill>
              <a:srgbClr val="FF66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직사각형 3"/>
          <p:cNvSpPr/>
          <p:nvPr/>
        </p:nvSpPr>
        <p:spPr>
          <a:xfrm>
            <a:off x="7558875" y="2266267"/>
            <a:ext cx="2691115" cy="3376887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TextBox 7"/>
          <p:cNvSpPr txBox="1"/>
          <p:nvPr/>
        </p:nvSpPr>
        <p:spPr>
          <a:xfrm>
            <a:off x="2792493" y="1898149"/>
            <a:ext cx="63277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</a:t>
            </a:r>
          </a:p>
        </p:txBody>
      </p:sp>
      <p:sp>
        <p:nvSpPr>
          <p:cNvPr id="195" name="TextBox 8"/>
          <p:cNvSpPr txBox="1"/>
          <p:nvPr/>
        </p:nvSpPr>
        <p:spPr>
          <a:xfrm>
            <a:off x="8211637" y="1840869"/>
            <a:ext cx="138558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클라이언트</a:t>
            </a:r>
          </a:p>
        </p:txBody>
      </p:sp>
      <p:grpSp>
        <p:nvGrpSpPr>
          <p:cNvPr id="198" name="직사각형 10"/>
          <p:cNvGrpSpPr/>
          <p:nvPr/>
        </p:nvGrpSpPr>
        <p:grpSpPr>
          <a:xfrm>
            <a:off x="2654715" y="2413342"/>
            <a:ext cx="914401" cy="914401"/>
            <a:chOff x="0" y="0"/>
            <a:chExt cx="914400" cy="914400"/>
          </a:xfrm>
        </p:grpSpPr>
        <p:sp>
          <p:nvSpPr>
            <p:cNvPr id="196" name="사각형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" name="TCP"/>
            <p:cNvSpPr txBox="1"/>
            <p:nvPr/>
          </p:nvSpPr>
          <p:spPr>
            <a:xfrm>
              <a:off x="52069" y="271779"/>
              <a:ext cx="81026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TCP</a:t>
              </a:r>
            </a:p>
          </p:txBody>
        </p:sp>
      </p:grpSp>
      <p:grpSp>
        <p:nvGrpSpPr>
          <p:cNvPr id="201" name="직사각형 11"/>
          <p:cNvGrpSpPr/>
          <p:nvPr/>
        </p:nvGrpSpPr>
        <p:grpSpPr>
          <a:xfrm>
            <a:off x="2654715" y="3514466"/>
            <a:ext cx="914401" cy="914401"/>
            <a:chOff x="0" y="0"/>
            <a:chExt cx="914400" cy="914400"/>
          </a:xfrm>
        </p:grpSpPr>
        <p:sp>
          <p:nvSpPr>
            <p:cNvPr id="199" name="사각형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UDP"/>
            <p:cNvSpPr txBox="1"/>
            <p:nvPr/>
          </p:nvSpPr>
          <p:spPr>
            <a:xfrm>
              <a:off x="52069" y="271779"/>
              <a:ext cx="81026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UDP</a:t>
              </a:r>
            </a:p>
          </p:txBody>
        </p:sp>
      </p:grpSp>
      <p:grpSp>
        <p:nvGrpSpPr>
          <p:cNvPr id="204" name="직사각형 12"/>
          <p:cNvGrpSpPr/>
          <p:nvPr/>
        </p:nvGrpSpPr>
        <p:grpSpPr>
          <a:xfrm>
            <a:off x="2654715" y="4615589"/>
            <a:ext cx="914401" cy="914401"/>
            <a:chOff x="0" y="0"/>
            <a:chExt cx="914400" cy="914400"/>
          </a:xfrm>
        </p:grpSpPr>
        <p:sp>
          <p:nvSpPr>
            <p:cNvPr id="202" name="사각형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3" name="송신"/>
            <p:cNvSpPr txBox="1"/>
            <p:nvPr/>
          </p:nvSpPr>
          <p:spPr>
            <a:xfrm>
              <a:off x="52069" y="278130"/>
              <a:ext cx="81026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송신</a:t>
              </a:r>
            </a:p>
          </p:txBody>
        </p:sp>
      </p:grpSp>
      <p:grpSp>
        <p:nvGrpSpPr>
          <p:cNvPr id="207" name="직사각형 16"/>
          <p:cNvGrpSpPr/>
          <p:nvPr/>
        </p:nvGrpSpPr>
        <p:grpSpPr>
          <a:xfrm>
            <a:off x="8429772" y="4221088"/>
            <a:ext cx="914401" cy="914401"/>
            <a:chOff x="0" y="0"/>
            <a:chExt cx="914400" cy="914400"/>
          </a:xfrm>
        </p:grpSpPr>
        <p:sp>
          <p:nvSpPr>
            <p:cNvPr id="205" name="사각형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FF6600"/>
            </a:solidFill>
            <a:ln w="127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6" name="수신"/>
            <p:cNvSpPr txBox="1"/>
            <p:nvPr/>
          </p:nvSpPr>
          <p:spPr>
            <a:xfrm>
              <a:off x="52069" y="278130"/>
              <a:ext cx="81026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수신</a:t>
              </a:r>
            </a:p>
          </p:txBody>
        </p:sp>
      </p:grpSp>
      <p:grpSp>
        <p:nvGrpSpPr>
          <p:cNvPr id="210" name="직사각형 17"/>
          <p:cNvGrpSpPr/>
          <p:nvPr/>
        </p:nvGrpSpPr>
        <p:grpSpPr>
          <a:xfrm>
            <a:off x="8436610" y="2996952"/>
            <a:ext cx="914401" cy="914401"/>
            <a:chOff x="0" y="0"/>
            <a:chExt cx="914400" cy="914400"/>
          </a:xfrm>
        </p:grpSpPr>
        <p:sp>
          <p:nvSpPr>
            <p:cNvPr id="208" name="사각형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FF6600"/>
            </a:solidFill>
            <a:ln w="127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송신"/>
            <p:cNvSpPr txBox="1"/>
            <p:nvPr/>
          </p:nvSpPr>
          <p:spPr>
            <a:xfrm>
              <a:off x="52069" y="278130"/>
              <a:ext cx="81026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송신</a:t>
              </a:r>
              <a:endParaRPr dirty="0"/>
            </a:p>
          </p:txBody>
        </p:sp>
      </p:grpSp>
      <p:sp>
        <p:nvSpPr>
          <p:cNvPr id="211" name="꺾인 연결선[E] 27"/>
          <p:cNvSpPr/>
          <p:nvPr/>
        </p:nvSpPr>
        <p:spPr>
          <a:xfrm rot="5400000">
            <a:off x="3395898" y="3043758"/>
            <a:ext cx="1101125" cy="754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D0D0D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" name="꺾인 연결선[E] 27"/>
          <p:cNvSpPr/>
          <p:nvPr/>
        </p:nvSpPr>
        <p:spPr>
          <a:xfrm rot="5400000">
            <a:off x="3444778" y="2820010"/>
            <a:ext cx="1003365" cy="754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0D0D0D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4323808" y="3460842"/>
            <a:ext cx="4105964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꺾인 연결선 7"/>
          <p:cNvCxnSpPr>
            <a:stCxn id="202" idx="3"/>
            <a:endCxn id="205" idx="1"/>
          </p:cNvCxnSpPr>
          <p:nvPr/>
        </p:nvCxnSpPr>
        <p:spPr>
          <a:xfrm flipV="1">
            <a:off x="3569116" y="4678289"/>
            <a:ext cx="4860656" cy="394501"/>
          </a:xfrm>
          <a:prstGeom prst="bentConnector3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217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Multi-data Transmission Program-서버 통신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Multi-data Transmission Program-서버 통신</a:t>
              </a:r>
            </a:p>
          </p:txBody>
        </p:sp>
      </p:grpSp>
      <p:sp>
        <p:nvSpPr>
          <p:cNvPr id="220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TextBox 2"/>
          <p:cNvSpPr txBox="1"/>
          <p:nvPr/>
        </p:nvSpPr>
        <p:spPr>
          <a:xfrm>
            <a:off x="909145" y="2876021"/>
            <a:ext cx="6006539" cy="287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TCP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스레드</a:t>
            </a:r>
          </a:p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</a:t>
            </a:r>
          </a:p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342900" indent="-342900">
              <a:buSzPct val="100000"/>
              <a:buChar char="-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UDP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스레드</a:t>
            </a:r>
          </a:p>
          <a:p>
            <a:pPr marL="342900" indent="-342900">
              <a:buSzPct val="100000"/>
              <a:buChar char="-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342900" indent="-342900">
              <a:buSzPct val="100000"/>
              <a:buChar char="-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2" name="TextBox 14"/>
          <p:cNvSpPr txBox="1"/>
          <p:nvPr/>
        </p:nvSpPr>
        <p:spPr>
          <a:xfrm>
            <a:off x="742238" y="995013"/>
            <a:ext cx="10070543" cy="149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 통신 스레드 구성</a:t>
            </a:r>
          </a:p>
          <a:p>
            <a: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 </a:t>
            </a:r>
          </a:p>
          <a:p>
            <a:pPr>
              <a:defRPr sz="2000">
                <a:latin typeface="-webkit-standard"/>
                <a:ea typeface="-webkit-standard"/>
                <a:cs typeface="-webkit-standard"/>
                <a:sym typeface="-webkit-standard"/>
              </a:defRPr>
            </a:pPr>
            <a:r>
              <a:t>서버는 클라이언트의 접속을 받고 다른 클라이언트들에게 대화나 그림 정보를 보내주기 위하여 3개의 스레드를 사용</a:t>
            </a:r>
          </a:p>
        </p:txBody>
      </p:sp>
      <p:pic>
        <p:nvPicPr>
          <p:cNvPr id="223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97" y="3353075"/>
            <a:ext cx="5156201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97" y="4566626"/>
            <a:ext cx="5118101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092" y="4090428"/>
            <a:ext cx="5143501" cy="111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2"/>
          <p:cNvSpPr txBox="1"/>
          <p:nvPr/>
        </p:nvSpPr>
        <p:spPr>
          <a:xfrm>
            <a:off x="6572112" y="3476263"/>
            <a:ext cx="6006539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전송 스레드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228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Multi-data Transmission Program-클라이언트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Multi-data Transmission Program-클라이언트</a:t>
              </a:r>
            </a:p>
          </p:txBody>
        </p:sp>
      </p:grpSp>
      <p:sp>
        <p:nvSpPr>
          <p:cNvPr id="231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TextBox 2"/>
          <p:cNvSpPr txBox="1"/>
          <p:nvPr/>
        </p:nvSpPr>
        <p:spPr>
          <a:xfrm>
            <a:off x="897249" y="4748395"/>
            <a:ext cx="6006539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소켓 읽기 스레드</a:t>
            </a:r>
          </a:p>
        </p:txBody>
      </p:sp>
      <p:sp>
        <p:nvSpPr>
          <p:cNvPr id="233" name="TextBox 14"/>
          <p:cNvSpPr txBox="1"/>
          <p:nvPr/>
        </p:nvSpPr>
        <p:spPr>
          <a:xfrm>
            <a:off x="832359" y="995013"/>
            <a:ext cx="10715918" cy="1108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클라이언트 통신 스레드 구성</a:t>
            </a:r>
          </a:p>
          <a:p>
            <a:pPr>
              <a:defRPr sz="2000">
                <a:latin typeface="-webkit-standard"/>
                <a:ea typeface="-webkit-standard"/>
                <a:cs typeface="-webkit-standard"/>
                <a:sym typeface="-webkit-standard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000">
                <a:latin typeface="-webkit-standard"/>
                <a:ea typeface="-webkit-standard"/>
                <a:cs typeface="-webkit-standard"/>
                <a:sym typeface="-webkit-standard"/>
              </a:defRPr>
            </a:pPr>
            <a:r>
              <a:t>클라이언트는 Client_Main 스레드에서 통신을 관리 Client_Main스레드는 읽고 쓸 수 있는 스레드 보유</a:t>
            </a:r>
          </a:p>
        </p:txBody>
      </p:sp>
      <p:pic>
        <p:nvPicPr>
          <p:cNvPr id="234" name="그림 9" descr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036" y="5382406"/>
            <a:ext cx="5334001" cy="83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7" y="5337106"/>
            <a:ext cx="5229272" cy="9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extBox 2"/>
          <p:cNvSpPr txBox="1"/>
          <p:nvPr/>
        </p:nvSpPr>
        <p:spPr>
          <a:xfrm>
            <a:off x="5230431" y="2342479"/>
            <a:ext cx="21828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소켓 통신 스레드</a:t>
            </a:r>
          </a:p>
        </p:txBody>
      </p:sp>
      <p:sp>
        <p:nvSpPr>
          <p:cNvPr id="237" name="TextBox 2"/>
          <p:cNvSpPr txBox="1"/>
          <p:nvPr/>
        </p:nvSpPr>
        <p:spPr>
          <a:xfrm>
            <a:off x="6323514" y="4748395"/>
            <a:ext cx="6006539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소켓 쓰기 스레드</a:t>
            </a:r>
          </a:p>
        </p:txBody>
      </p:sp>
      <p:sp>
        <p:nvSpPr>
          <p:cNvPr id="238" name="선"/>
          <p:cNvSpPr/>
          <p:nvPr/>
        </p:nvSpPr>
        <p:spPr>
          <a:xfrm flipV="1">
            <a:off x="6321861" y="3690169"/>
            <a:ext cx="1" cy="8382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39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510" y="2995503"/>
            <a:ext cx="53213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선"/>
          <p:cNvSpPr/>
          <p:nvPr/>
        </p:nvSpPr>
        <p:spPr>
          <a:xfrm>
            <a:off x="3287688" y="4515710"/>
            <a:ext cx="575434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1" name="선"/>
          <p:cNvSpPr/>
          <p:nvPr/>
        </p:nvSpPr>
        <p:spPr>
          <a:xfrm flipV="1">
            <a:off x="3287688" y="4501686"/>
            <a:ext cx="0" cy="80079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2" name="선"/>
          <p:cNvSpPr/>
          <p:nvPr/>
        </p:nvSpPr>
        <p:spPr>
          <a:xfrm flipV="1">
            <a:off x="9042035" y="4501686"/>
            <a:ext cx="1" cy="88072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GUI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GUI</a:t>
              </a:r>
            </a:p>
          </p:txBody>
        </p:sp>
      </p:grpSp>
      <p:sp>
        <p:nvSpPr>
          <p:cNvPr id="247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8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4" y="1160235"/>
            <a:ext cx="10402391" cy="462858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액자 1"/>
          <p:cNvSpPr/>
          <p:nvPr/>
        </p:nvSpPr>
        <p:spPr>
          <a:xfrm>
            <a:off x="1851403" y="2780928"/>
            <a:ext cx="1709945" cy="80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652" y="1383"/>
                </a:moveTo>
                <a:lnTo>
                  <a:pt x="652" y="20217"/>
                </a:lnTo>
                <a:lnTo>
                  <a:pt x="20948" y="20217"/>
                </a:lnTo>
                <a:lnTo>
                  <a:pt x="20948" y="1383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직사각형 6"/>
          <p:cNvSpPr/>
          <p:nvPr/>
        </p:nvSpPr>
        <p:spPr>
          <a:xfrm>
            <a:off x="326571" y="4676516"/>
            <a:ext cx="11538857" cy="191297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r">
              <a:defRPr sz="7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55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253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GUI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GUI</a:t>
              </a:r>
            </a:p>
          </p:txBody>
        </p:sp>
      </p:grpSp>
      <p:grpSp>
        <p:nvGrpSpPr>
          <p:cNvPr id="259" name="그룹"/>
          <p:cNvGrpSpPr/>
          <p:nvPr/>
        </p:nvGrpSpPr>
        <p:grpSpPr>
          <a:xfrm>
            <a:off x="1277006" y="1532393"/>
            <a:ext cx="9637988" cy="1572109"/>
            <a:chOff x="0" y="0"/>
            <a:chExt cx="9637986" cy="1572108"/>
          </a:xfrm>
        </p:grpSpPr>
        <p:sp>
          <p:nvSpPr>
            <p:cNvPr id="256" name="TextBox 14"/>
            <p:cNvSpPr txBox="1"/>
            <p:nvPr/>
          </p:nvSpPr>
          <p:spPr>
            <a:xfrm>
              <a:off x="2094245" y="0"/>
              <a:ext cx="535467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GUI</a:t>
              </a:r>
            </a:p>
          </p:txBody>
        </p:sp>
        <p:sp>
          <p:nvSpPr>
            <p:cNvPr id="257" name="TextBox 14"/>
            <p:cNvSpPr txBox="1"/>
            <p:nvPr/>
          </p:nvSpPr>
          <p:spPr>
            <a:xfrm>
              <a:off x="0" y="601899"/>
              <a:ext cx="9637987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1. Server GUI</a:t>
              </a:r>
            </a:p>
          </p:txBody>
        </p:sp>
        <p:sp>
          <p:nvSpPr>
            <p:cNvPr id="258" name="TextBox 14"/>
            <p:cNvSpPr txBox="1"/>
            <p:nvPr/>
          </p:nvSpPr>
          <p:spPr>
            <a:xfrm>
              <a:off x="3047583" y="1158083"/>
              <a:ext cx="3448002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2. Client GUI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" name="TextBox 2"/>
          <p:cNvSpPr txBox="1"/>
          <p:nvPr/>
        </p:nvSpPr>
        <p:spPr>
          <a:xfrm>
            <a:off x="2426968" y="1202292"/>
            <a:ext cx="6006801" cy="395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 </a:t>
            </a:r>
            <a:r>
              <a:t>GUI</a:t>
            </a:r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9" y="1594510"/>
            <a:ext cx="7429501" cy="411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26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GUI - Server GUI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GUI - Server GUI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TextBox 1"/>
          <p:cNvSpPr txBox="1"/>
          <p:nvPr/>
        </p:nvSpPr>
        <p:spPr>
          <a:xfrm>
            <a:off x="2501617" y="1580489"/>
            <a:ext cx="6006801" cy="39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클라이언트 </a:t>
            </a:r>
            <a:r>
              <a:t>GUI</a:t>
            </a:r>
          </a:p>
        </p:txBody>
      </p:sp>
      <p:pic>
        <p:nvPicPr>
          <p:cNvPr id="270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97" y="1949822"/>
            <a:ext cx="7280205" cy="35432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3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271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GUI - Client GUI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GUI - Client GUI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01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개발 목표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개발 목표</a:t>
              </a:r>
            </a:p>
          </p:txBody>
        </p:sp>
      </p:grpSp>
      <p:sp>
        <p:nvSpPr>
          <p:cNvPr id="104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05" name="TextBox 1"/>
          <p:cNvSpPr txBox="1"/>
          <p:nvPr/>
        </p:nvSpPr>
        <p:spPr>
          <a:xfrm>
            <a:off x="742238" y="995013"/>
            <a:ext cx="10070543" cy="26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기본 구현사항</a:t>
            </a:r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클라이언트 GUI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채팅 기능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TCP 프로토콜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그림판에 펜으로 그리기 기능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그림판 전체 지우기 기능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275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TCP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TCP</a:t>
              </a:r>
            </a:p>
          </p:txBody>
        </p:sp>
      </p:grpSp>
      <p:sp>
        <p:nvSpPr>
          <p:cNvPr id="278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9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4" y="1160235"/>
            <a:ext cx="10402391" cy="4628588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액자 1"/>
          <p:cNvSpPr/>
          <p:nvPr/>
        </p:nvSpPr>
        <p:spPr>
          <a:xfrm>
            <a:off x="5200833" y="2784046"/>
            <a:ext cx="1709945" cy="80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652" y="1383"/>
                </a:moveTo>
                <a:lnTo>
                  <a:pt x="652" y="20217"/>
                </a:lnTo>
                <a:lnTo>
                  <a:pt x="20948" y="20217"/>
                </a:lnTo>
                <a:lnTo>
                  <a:pt x="20948" y="1383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직사각형 6"/>
          <p:cNvSpPr/>
          <p:nvPr/>
        </p:nvSpPr>
        <p:spPr>
          <a:xfrm>
            <a:off x="326571" y="4676516"/>
            <a:ext cx="11538857" cy="191297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r">
              <a:defRPr sz="7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8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28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TCP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TCP</a:t>
              </a:r>
            </a:p>
          </p:txBody>
        </p:sp>
      </p:grpSp>
      <p:grpSp>
        <p:nvGrpSpPr>
          <p:cNvPr id="289" name="그룹"/>
          <p:cNvGrpSpPr/>
          <p:nvPr/>
        </p:nvGrpSpPr>
        <p:grpSpPr>
          <a:xfrm>
            <a:off x="1277006" y="1658662"/>
            <a:ext cx="9637988" cy="959806"/>
            <a:chOff x="0" y="0"/>
            <a:chExt cx="9637986" cy="959804"/>
          </a:xfrm>
        </p:grpSpPr>
        <p:sp>
          <p:nvSpPr>
            <p:cNvPr id="287" name="TextBox 14"/>
            <p:cNvSpPr txBox="1"/>
            <p:nvPr/>
          </p:nvSpPr>
          <p:spPr>
            <a:xfrm>
              <a:off x="2141654" y="0"/>
              <a:ext cx="535467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TCP</a:t>
              </a:r>
            </a:p>
          </p:txBody>
        </p:sp>
        <p:sp>
          <p:nvSpPr>
            <p:cNvPr id="288" name="TextBox 14"/>
            <p:cNvSpPr txBox="1"/>
            <p:nvPr/>
          </p:nvSpPr>
          <p:spPr>
            <a:xfrm>
              <a:off x="0" y="545779"/>
              <a:ext cx="9637987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1. Non-blocking을 적용한 TCP 통신 구조</a:t>
              </a:r>
            </a:p>
          </p:txBody>
        </p:sp>
      </p:grpSp>
      <p:sp>
        <p:nvSpPr>
          <p:cNvPr id="290" name="TextBox 14"/>
          <p:cNvSpPr txBox="1"/>
          <p:nvPr/>
        </p:nvSpPr>
        <p:spPr>
          <a:xfrm>
            <a:off x="1277006" y="2724279"/>
            <a:ext cx="963798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. TCP - TCP 클라이언트간 통신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5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293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TCP - Non-blocking을 적용한 TCP 통신 구조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TCP - Non-blocking을 적용한 TCP 통신 구조</a:t>
              </a:r>
            </a:p>
          </p:txBody>
        </p:sp>
      </p:grpSp>
      <p:sp>
        <p:nvSpPr>
          <p:cNvPr id="296" name="아래쪽 화살표[D] 9"/>
          <p:cNvSpPr/>
          <p:nvPr/>
        </p:nvSpPr>
        <p:spPr>
          <a:xfrm>
            <a:off x="7250570" y="1995838"/>
            <a:ext cx="827265" cy="450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19"/>
                </a:moveTo>
                <a:lnTo>
                  <a:pt x="5400" y="1961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619"/>
                </a:lnTo>
                <a:lnTo>
                  <a:pt x="21600" y="1961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아래쪽 화살표[D] 10"/>
          <p:cNvSpPr/>
          <p:nvPr/>
        </p:nvSpPr>
        <p:spPr>
          <a:xfrm>
            <a:off x="3947735" y="1995838"/>
            <a:ext cx="1720587" cy="450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480"/>
                </a:moveTo>
                <a:lnTo>
                  <a:pt x="5400" y="17480"/>
                </a:lnTo>
                <a:lnTo>
                  <a:pt x="5400" y="0"/>
                </a:lnTo>
                <a:lnTo>
                  <a:pt x="16200" y="0"/>
                </a:lnTo>
                <a:lnTo>
                  <a:pt x="16200" y="17480"/>
                </a:lnTo>
                <a:lnTo>
                  <a:pt x="21600" y="1748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TextBox 12"/>
          <p:cNvSpPr txBox="1"/>
          <p:nvPr/>
        </p:nvSpPr>
        <p:spPr>
          <a:xfrm>
            <a:off x="4494148" y="1643540"/>
            <a:ext cx="8229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서버</a:t>
            </a:r>
          </a:p>
        </p:txBody>
      </p:sp>
      <p:sp>
        <p:nvSpPr>
          <p:cNvPr id="299" name="TextBox 13"/>
          <p:cNvSpPr txBox="1"/>
          <p:nvPr/>
        </p:nvSpPr>
        <p:spPr>
          <a:xfrm>
            <a:off x="7024823" y="1643540"/>
            <a:ext cx="14588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클라이언트</a:t>
            </a:r>
          </a:p>
        </p:txBody>
      </p:sp>
      <p:sp>
        <p:nvSpPr>
          <p:cNvPr id="300" name="직선 화살표 연결선 22"/>
          <p:cNvSpPr/>
          <p:nvPr/>
        </p:nvSpPr>
        <p:spPr>
          <a:xfrm flipV="1">
            <a:off x="5190182" y="4384637"/>
            <a:ext cx="2266580" cy="19899"/>
          </a:xfrm>
          <a:prstGeom prst="line">
            <a:avLst/>
          </a:pr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TextBox 25"/>
          <p:cNvSpPr txBox="1"/>
          <p:nvPr/>
        </p:nvSpPr>
        <p:spPr>
          <a:xfrm>
            <a:off x="5447639" y="3974712"/>
            <a:ext cx="200912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 err="1"/>
              <a:t>데이터</a:t>
            </a:r>
            <a:r>
              <a:rPr dirty="0"/>
              <a:t>(</a:t>
            </a:r>
            <a:r>
              <a:rPr dirty="0" err="1"/>
              <a:t>고정길이</a:t>
            </a:r>
            <a:r>
              <a:rPr dirty="0"/>
              <a:t>)</a:t>
            </a:r>
          </a:p>
        </p:txBody>
      </p:sp>
      <p:sp>
        <p:nvSpPr>
          <p:cNvPr id="302" name="직선 화살표 연결선 33"/>
          <p:cNvSpPr/>
          <p:nvPr/>
        </p:nvSpPr>
        <p:spPr>
          <a:xfrm flipV="1">
            <a:off x="2657465" y="1972478"/>
            <a:ext cx="7961974" cy="45439"/>
          </a:xfrm>
          <a:prstGeom prst="line">
            <a:avLst/>
          </a:prstGeom>
          <a:ln w="38100">
            <a:solidFill>
              <a:srgbClr val="0D0D0D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05" name="직사각형 36"/>
          <p:cNvGrpSpPr/>
          <p:nvPr/>
        </p:nvGrpSpPr>
        <p:grpSpPr>
          <a:xfrm>
            <a:off x="4425722" y="2028807"/>
            <a:ext cx="764460" cy="815556"/>
            <a:chOff x="0" y="0"/>
            <a:chExt cx="764459" cy="815555"/>
          </a:xfrm>
        </p:grpSpPr>
        <p:sp>
          <p:nvSpPr>
            <p:cNvPr id="303" name="직사각형"/>
            <p:cNvSpPr/>
            <p:nvPr/>
          </p:nvSpPr>
          <p:spPr>
            <a:xfrm>
              <a:off x="-1" y="0"/>
              <a:ext cx="764461" cy="815556"/>
            </a:xfrm>
            <a:prstGeom prst="rect">
              <a:avLst/>
            </a:prstGeom>
            <a:solidFill>
              <a:srgbClr val="FF6600"/>
            </a:solidFill>
            <a:ln w="127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수신…"/>
            <p:cNvSpPr txBox="1"/>
            <p:nvPr/>
          </p:nvSpPr>
          <p:spPr>
            <a:xfrm>
              <a:off x="52069" y="146158"/>
              <a:ext cx="66032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수신</a:t>
              </a:r>
            </a:p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스레드</a:t>
              </a:r>
            </a:p>
          </p:txBody>
        </p:sp>
      </p:grpSp>
      <p:sp>
        <p:nvSpPr>
          <p:cNvPr id="306" name="TextBox 37"/>
          <p:cNvSpPr txBox="1"/>
          <p:nvPr/>
        </p:nvSpPr>
        <p:spPr>
          <a:xfrm>
            <a:off x="2033029" y="1443185"/>
            <a:ext cx="1484958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Select() 대기</a:t>
            </a:r>
          </a:p>
          <a:p>
            <a:pPr>
              <a:defRPr sz="1400"/>
            </a:pPr>
            <a:r>
              <a:t>Select() 리턴</a:t>
            </a:r>
          </a:p>
        </p:txBody>
      </p:sp>
      <p:grpSp>
        <p:nvGrpSpPr>
          <p:cNvPr id="309" name="직사각형 44"/>
          <p:cNvGrpSpPr/>
          <p:nvPr/>
        </p:nvGrpSpPr>
        <p:grpSpPr>
          <a:xfrm>
            <a:off x="4425722" y="2945622"/>
            <a:ext cx="764460" cy="815557"/>
            <a:chOff x="0" y="0"/>
            <a:chExt cx="764459" cy="815555"/>
          </a:xfrm>
        </p:grpSpPr>
        <p:sp>
          <p:nvSpPr>
            <p:cNvPr id="307" name="직사각형"/>
            <p:cNvSpPr/>
            <p:nvPr/>
          </p:nvSpPr>
          <p:spPr>
            <a:xfrm>
              <a:off x="-1" y="0"/>
              <a:ext cx="764461" cy="815556"/>
            </a:xfrm>
            <a:prstGeom prst="rect">
              <a:avLst/>
            </a:prstGeom>
            <a:solidFill>
              <a:srgbClr val="FF6600"/>
            </a:solidFill>
            <a:ln w="127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수신…"/>
            <p:cNvSpPr txBox="1"/>
            <p:nvPr/>
          </p:nvSpPr>
          <p:spPr>
            <a:xfrm>
              <a:off x="52069" y="146158"/>
              <a:ext cx="66032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수신</a:t>
              </a:r>
            </a:p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스레드</a:t>
              </a:r>
            </a:p>
          </p:txBody>
        </p:sp>
      </p:grpSp>
      <p:sp>
        <p:nvSpPr>
          <p:cNvPr id="310" name="직선 화살표 연결선 45"/>
          <p:cNvSpPr/>
          <p:nvPr/>
        </p:nvSpPr>
        <p:spPr>
          <a:xfrm>
            <a:off x="5243969" y="5313160"/>
            <a:ext cx="2212794" cy="1"/>
          </a:xfrm>
          <a:prstGeom prst="line">
            <a:avLst/>
          </a:pr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TextBox 48"/>
          <p:cNvSpPr txBox="1"/>
          <p:nvPr/>
        </p:nvSpPr>
        <p:spPr>
          <a:xfrm>
            <a:off x="5446294" y="4890977"/>
            <a:ext cx="20104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 err="1"/>
              <a:t>데이터</a:t>
            </a:r>
            <a:r>
              <a:rPr dirty="0"/>
              <a:t>(</a:t>
            </a:r>
            <a:r>
              <a:rPr dirty="0" err="1"/>
              <a:t>가변길이</a:t>
            </a:r>
            <a:r>
              <a:rPr dirty="0"/>
              <a:t>)</a:t>
            </a:r>
          </a:p>
        </p:txBody>
      </p:sp>
      <p:sp>
        <p:nvSpPr>
          <p:cNvPr id="312" name="직선 화살표 연결선 50"/>
          <p:cNvSpPr/>
          <p:nvPr/>
        </p:nvSpPr>
        <p:spPr>
          <a:xfrm flipH="1">
            <a:off x="5243970" y="2540696"/>
            <a:ext cx="2212794" cy="27449"/>
          </a:xfrm>
          <a:prstGeom prst="line">
            <a:avLst/>
          </a:pr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3" name="직선 화살표 연결선 54"/>
          <p:cNvSpPr/>
          <p:nvPr/>
        </p:nvSpPr>
        <p:spPr>
          <a:xfrm flipH="1">
            <a:off x="5190182" y="3492882"/>
            <a:ext cx="2266580" cy="1"/>
          </a:xfrm>
          <a:prstGeom prst="line">
            <a:avLst/>
          </a:pr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TextBox 57"/>
          <p:cNvSpPr txBox="1"/>
          <p:nvPr/>
        </p:nvSpPr>
        <p:spPr>
          <a:xfrm>
            <a:off x="5468691" y="3079038"/>
            <a:ext cx="1847549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접속</a:t>
            </a:r>
            <a:r>
              <a:rPr dirty="0"/>
              <a:t>(</a:t>
            </a:r>
            <a:r>
              <a:rPr dirty="0" err="1"/>
              <a:t>가변길이</a:t>
            </a:r>
            <a:r>
              <a:rPr dirty="0"/>
              <a:t>)</a:t>
            </a:r>
          </a:p>
        </p:txBody>
      </p:sp>
      <p:sp>
        <p:nvSpPr>
          <p:cNvPr id="315" name="TextBox 64"/>
          <p:cNvSpPr txBox="1"/>
          <p:nvPr/>
        </p:nvSpPr>
        <p:spPr>
          <a:xfrm>
            <a:off x="576268" y="908767"/>
            <a:ext cx="188114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논블로킹</a:t>
            </a:r>
          </a:p>
        </p:txBody>
      </p:sp>
      <p:sp>
        <p:nvSpPr>
          <p:cNvPr id="316" name="TextBox 67"/>
          <p:cNvSpPr txBox="1"/>
          <p:nvPr/>
        </p:nvSpPr>
        <p:spPr>
          <a:xfrm>
            <a:off x="5554393" y="2178081"/>
            <a:ext cx="176184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 err="1"/>
              <a:t>접속</a:t>
            </a:r>
            <a:r>
              <a:rPr dirty="0"/>
              <a:t>(</a:t>
            </a:r>
            <a:r>
              <a:rPr dirty="0" err="1"/>
              <a:t>고정길이</a:t>
            </a:r>
            <a:r>
              <a:rPr dirty="0"/>
              <a:t>)</a:t>
            </a:r>
          </a:p>
        </p:txBody>
      </p:sp>
      <p:grpSp>
        <p:nvGrpSpPr>
          <p:cNvPr id="319" name="직사각형 71"/>
          <p:cNvGrpSpPr/>
          <p:nvPr/>
        </p:nvGrpSpPr>
        <p:grpSpPr>
          <a:xfrm>
            <a:off x="4425722" y="3872774"/>
            <a:ext cx="764460" cy="815557"/>
            <a:chOff x="0" y="0"/>
            <a:chExt cx="764459" cy="815555"/>
          </a:xfrm>
        </p:grpSpPr>
        <p:sp>
          <p:nvSpPr>
            <p:cNvPr id="317" name="직사각형"/>
            <p:cNvSpPr/>
            <p:nvPr/>
          </p:nvSpPr>
          <p:spPr>
            <a:xfrm>
              <a:off x="-1" y="0"/>
              <a:ext cx="764461" cy="815556"/>
            </a:xfrm>
            <a:prstGeom prst="rect">
              <a:avLst/>
            </a:prstGeom>
            <a:solidFill>
              <a:srgbClr val="FF6600"/>
            </a:solidFill>
            <a:ln w="127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송신…"/>
            <p:cNvSpPr txBox="1"/>
            <p:nvPr/>
          </p:nvSpPr>
          <p:spPr>
            <a:xfrm>
              <a:off x="52069" y="146158"/>
              <a:ext cx="66032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송신</a:t>
              </a:r>
            </a:p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스레드</a:t>
              </a:r>
            </a:p>
          </p:txBody>
        </p:sp>
      </p:grpSp>
      <p:grpSp>
        <p:nvGrpSpPr>
          <p:cNvPr id="322" name="직사각형 72"/>
          <p:cNvGrpSpPr/>
          <p:nvPr/>
        </p:nvGrpSpPr>
        <p:grpSpPr>
          <a:xfrm>
            <a:off x="4425775" y="4795684"/>
            <a:ext cx="764460" cy="815557"/>
            <a:chOff x="0" y="0"/>
            <a:chExt cx="764459" cy="815555"/>
          </a:xfrm>
        </p:grpSpPr>
        <p:sp>
          <p:nvSpPr>
            <p:cNvPr id="320" name="직사각형"/>
            <p:cNvSpPr/>
            <p:nvPr/>
          </p:nvSpPr>
          <p:spPr>
            <a:xfrm>
              <a:off x="-1" y="0"/>
              <a:ext cx="764461" cy="815556"/>
            </a:xfrm>
            <a:prstGeom prst="rect">
              <a:avLst/>
            </a:prstGeom>
            <a:solidFill>
              <a:srgbClr val="FF6600"/>
            </a:solidFill>
            <a:ln w="127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송신…"/>
            <p:cNvSpPr txBox="1"/>
            <p:nvPr/>
          </p:nvSpPr>
          <p:spPr>
            <a:xfrm>
              <a:off x="52069" y="146158"/>
              <a:ext cx="66032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송신</a:t>
              </a:r>
            </a:p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스레드</a:t>
              </a:r>
            </a:p>
          </p:txBody>
        </p:sp>
      </p:grpSp>
      <p:sp>
        <p:nvSpPr>
          <p:cNvPr id="323" name="직선 화살표 연결선 1"/>
          <p:cNvSpPr/>
          <p:nvPr/>
        </p:nvSpPr>
        <p:spPr>
          <a:xfrm flipV="1">
            <a:off x="2639387" y="2853298"/>
            <a:ext cx="7961974" cy="45439"/>
          </a:xfrm>
          <a:prstGeom prst="line">
            <a:avLst/>
          </a:prstGeom>
          <a:ln w="38100">
            <a:solidFill>
              <a:srgbClr val="0D0D0D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4" name="TextBox 2"/>
          <p:cNvSpPr txBox="1"/>
          <p:nvPr/>
        </p:nvSpPr>
        <p:spPr>
          <a:xfrm>
            <a:off x="2014952" y="2324006"/>
            <a:ext cx="1484957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Select() 대기</a:t>
            </a:r>
          </a:p>
          <a:p>
            <a:pPr>
              <a:defRPr sz="1400"/>
            </a:pPr>
            <a:r>
              <a:t>Select() 리턴</a:t>
            </a:r>
          </a:p>
        </p:txBody>
      </p:sp>
      <p:sp>
        <p:nvSpPr>
          <p:cNvPr id="325" name="직선 화살표 연결선 3"/>
          <p:cNvSpPr/>
          <p:nvPr/>
        </p:nvSpPr>
        <p:spPr>
          <a:xfrm flipV="1">
            <a:off x="2621308" y="3780612"/>
            <a:ext cx="7961974" cy="45439"/>
          </a:xfrm>
          <a:prstGeom prst="line">
            <a:avLst/>
          </a:prstGeom>
          <a:ln w="38100">
            <a:solidFill>
              <a:srgbClr val="0D0D0D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6" name="TextBox 4"/>
          <p:cNvSpPr txBox="1"/>
          <p:nvPr/>
        </p:nvSpPr>
        <p:spPr>
          <a:xfrm>
            <a:off x="1996873" y="3251318"/>
            <a:ext cx="1484957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Select() 대기</a:t>
            </a:r>
          </a:p>
          <a:p>
            <a:pPr>
              <a:defRPr sz="1400"/>
            </a:pPr>
            <a:r>
              <a:t>Select() 리턴</a:t>
            </a:r>
          </a:p>
        </p:txBody>
      </p:sp>
      <p:sp>
        <p:nvSpPr>
          <p:cNvPr id="327" name="직선 화살표 연결선 7"/>
          <p:cNvSpPr/>
          <p:nvPr/>
        </p:nvSpPr>
        <p:spPr>
          <a:xfrm flipV="1">
            <a:off x="2618728" y="4707927"/>
            <a:ext cx="7961974" cy="45439"/>
          </a:xfrm>
          <a:prstGeom prst="line">
            <a:avLst/>
          </a:prstGeom>
          <a:ln w="38100">
            <a:solidFill>
              <a:srgbClr val="0D0D0D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8" name="TextBox 8"/>
          <p:cNvSpPr txBox="1"/>
          <p:nvPr/>
        </p:nvSpPr>
        <p:spPr>
          <a:xfrm>
            <a:off x="1994292" y="4178634"/>
            <a:ext cx="1484958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Select() 대기</a:t>
            </a:r>
          </a:p>
          <a:p>
            <a:pPr>
              <a:defRPr sz="1400"/>
            </a:pPr>
            <a:r>
              <a:t>Select() 리턴</a:t>
            </a:r>
          </a:p>
        </p:txBody>
      </p:sp>
      <p:sp>
        <p:nvSpPr>
          <p:cNvPr id="329" name="직선 화살표 연결선 11"/>
          <p:cNvSpPr/>
          <p:nvPr/>
        </p:nvSpPr>
        <p:spPr>
          <a:xfrm flipV="1">
            <a:off x="2618728" y="5606829"/>
            <a:ext cx="7961974" cy="45439"/>
          </a:xfrm>
          <a:prstGeom prst="line">
            <a:avLst/>
          </a:prstGeom>
          <a:ln w="38100">
            <a:solidFill>
              <a:srgbClr val="0D0D0D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0" name="TextBox 14"/>
          <p:cNvSpPr txBox="1"/>
          <p:nvPr/>
        </p:nvSpPr>
        <p:spPr>
          <a:xfrm>
            <a:off x="1994292" y="5077535"/>
            <a:ext cx="1484958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Select() 대기</a:t>
            </a:r>
          </a:p>
          <a:p>
            <a:pPr>
              <a:defRPr sz="1400"/>
            </a:pPr>
            <a:r>
              <a:t>Select() 리턴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332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TCP -  TCP 클라이언트간 통신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TCP -  TCP 클라이언트간 통신</a:t>
              </a:r>
            </a:p>
          </p:txBody>
        </p:sp>
      </p:grpSp>
      <p:sp>
        <p:nvSpPr>
          <p:cNvPr id="335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6" name="그림 2" descr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454149"/>
            <a:ext cx="8788400" cy="419646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TextBox 4"/>
          <p:cNvSpPr txBox="1"/>
          <p:nvPr/>
        </p:nvSpPr>
        <p:spPr>
          <a:xfrm>
            <a:off x="1747520" y="5727179"/>
            <a:ext cx="600456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TCP to TCP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https://youtu.be/IHAvycNnYYE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맑은 고딕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UDP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</a:t>
              </a:r>
            </a:p>
          </p:txBody>
        </p:sp>
      </p:grpSp>
      <p:sp>
        <p:nvSpPr>
          <p:cNvPr id="342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3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4" y="1160235"/>
            <a:ext cx="10402391" cy="4628588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액자 1"/>
          <p:cNvSpPr/>
          <p:nvPr/>
        </p:nvSpPr>
        <p:spPr>
          <a:xfrm>
            <a:off x="8294278" y="2780928"/>
            <a:ext cx="1709945" cy="80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652" y="1383"/>
                </a:moveTo>
                <a:lnTo>
                  <a:pt x="652" y="20217"/>
                </a:lnTo>
                <a:lnTo>
                  <a:pt x="20948" y="20217"/>
                </a:lnTo>
                <a:lnTo>
                  <a:pt x="20948" y="1383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직사각형 6"/>
          <p:cNvSpPr/>
          <p:nvPr/>
        </p:nvSpPr>
        <p:spPr>
          <a:xfrm>
            <a:off x="326571" y="4676516"/>
            <a:ext cx="11538857" cy="191297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r">
              <a:defRPr sz="7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50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348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UDP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</a:t>
              </a:r>
            </a:p>
          </p:txBody>
        </p:sp>
      </p:grpSp>
      <p:grpSp>
        <p:nvGrpSpPr>
          <p:cNvPr id="356" name="그룹"/>
          <p:cNvGrpSpPr/>
          <p:nvPr/>
        </p:nvGrpSpPr>
        <p:grpSpPr>
          <a:xfrm>
            <a:off x="1277006" y="1532393"/>
            <a:ext cx="9637988" cy="2684478"/>
            <a:chOff x="0" y="0"/>
            <a:chExt cx="9637986" cy="2684477"/>
          </a:xfrm>
        </p:grpSpPr>
        <p:sp>
          <p:nvSpPr>
            <p:cNvPr id="351" name="TextBox 14"/>
            <p:cNvSpPr txBox="1"/>
            <p:nvPr/>
          </p:nvSpPr>
          <p:spPr>
            <a:xfrm>
              <a:off x="2094245" y="0"/>
              <a:ext cx="535467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UDP</a:t>
              </a:r>
            </a:p>
          </p:txBody>
        </p:sp>
        <p:sp>
          <p:nvSpPr>
            <p:cNvPr id="352" name="TextBox 14"/>
            <p:cNvSpPr txBox="1"/>
            <p:nvPr/>
          </p:nvSpPr>
          <p:spPr>
            <a:xfrm>
              <a:off x="0" y="601899"/>
              <a:ext cx="9637987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1. 새로운 소켓 정보 구조체</a:t>
              </a:r>
            </a:p>
          </p:txBody>
        </p:sp>
        <p:sp>
          <p:nvSpPr>
            <p:cNvPr id="353" name="TextBox 14"/>
            <p:cNvSpPr txBox="1"/>
            <p:nvPr/>
          </p:nvSpPr>
          <p:spPr>
            <a:xfrm>
              <a:off x="2661760" y="1158083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2. 수신 스레드 전체 코드</a:t>
              </a:r>
            </a:p>
          </p:txBody>
        </p:sp>
        <p:sp>
          <p:nvSpPr>
            <p:cNvPr id="354" name="TextBox 14"/>
            <p:cNvSpPr txBox="1"/>
            <p:nvPr/>
          </p:nvSpPr>
          <p:spPr>
            <a:xfrm>
              <a:off x="2661760" y="2270452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4. TCP 클라이언트와의 교차 통신</a:t>
              </a:r>
            </a:p>
          </p:txBody>
        </p:sp>
        <p:sp>
          <p:nvSpPr>
            <p:cNvPr id="355" name="TextBox 14"/>
            <p:cNvSpPr txBox="1"/>
            <p:nvPr/>
          </p:nvSpPr>
          <p:spPr>
            <a:xfrm>
              <a:off x="2709169" y="1714268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3. UDP-UDP 클라이언트간 통신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9" name="직사각형 1"/>
          <p:cNvSpPr/>
          <p:nvPr/>
        </p:nvSpPr>
        <p:spPr>
          <a:xfrm>
            <a:off x="1163169" y="1344706"/>
            <a:ext cx="3960160" cy="1506070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0" name="TextBox 2"/>
          <p:cNvSpPr txBox="1"/>
          <p:nvPr/>
        </p:nvSpPr>
        <p:spPr>
          <a:xfrm>
            <a:off x="5960667" y="1897685"/>
            <a:ext cx="63277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</a:t>
            </a:r>
          </a:p>
        </p:txBody>
      </p:sp>
      <p:sp>
        <p:nvSpPr>
          <p:cNvPr id="361" name="직사각형 3"/>
          <p:cNvSpPr/>
          <p:nvPr/>
        </p:nvSpPr>
        <p:spPr>
          <a:xfrm>
            <a:off x="7430776" y="1344706"/>
            <a:ext cx="3960160" cy="1506070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TextBox 4"/>
          <p:cNvSpPr txBox="1"/>
          <p:nvPr/>
        </p:nvSpPr>
        <p:spPr>
          <a:xfrm>
            <a:off x="9094470" y="958042"/>
            <a:ext cx="632771" cy="389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UDP</a:t>
            </a:r>
          </a:p>
        </p:txBody>
      </p:sp>
      <p:sp>
        <p:nvSpPr>
          <p:cNvPr id="363" name="TextBox 7"/>
          <p:cNvSpPr txBox="1"/>
          <p:nvPr/>
        </p:nvSpPr>
        <p:spPr>
          <a:xfrm>
            <a:off x="2826863" y="974791"/>
            <a:ext cx="632771" cy="38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TCP</a:t>
            </a:r>
          </a:p>
        </p:txBody>
      </p:sp>
      <p:sp>
        <p:nvSpPr>
          <p:cNvPr id="364" name="직사각형 8"/>
          <p:cNvSpPr/>
          <p:nvPr/>
        </p:nvSpPr>
        <p:spPr>
          <a:xfrm>
            <a:off x="1044066" y="4719918"/>
            <a:ext cx="914401" cy="91440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직사각형 10"/>
          <p:cNvSpPr/>
          <p:nvPr/>
        </p:nvSpPr>
        <p:spPr>
          <a:xfrm>
            <a:off x="2675961" y="4719918"/>
            <a:ext cx="914401" cy="91440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직사각형 11"/>
          <p:cNvSpPr/>
          <p:nvPr/>
        </p:nvSpPr>
        <p:spPr>
          <a:xfrm>
            <a:off x="4307856" y="4719918"/>
            <a:ext cx="914401" cy="91440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TextBox 17"/>
          <p:cNvSpPr txBox="1"/>
          <p:nvPr/>
        </p:nvSpPr>
        <p:spPr>
          <a:xfrm>
            <a:off x="5581625" y="5006799"/>
            <a:ext cx="139085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클라이언트</a:t>
            </a:r>
          </a:p>
        </p:txBody>
      </p:sp>
      <p:sp>
        <p:nvSpPr>
          <p:cNvPr id="368" name="직사각형 18"/>
          <p:cNvSpPr/>
          <p:nvPr/>
        </p:nvSpPr>
        <p:spPr>
          <a:xfrm>
            <a:off x="7328324" y="4749655"/>
            <a:ext cx="914401" cy="91440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9" name="직사각형 19"/>
          <p:cNvSpPr/>
          <p:nvPr/>
        </p:nvSpPr>
        <p:spPr>
          <a:xfrm>
            <a:off x="8960219" y="4749655"/>
            <a:ext cx="914401" cy="91440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0" name="직사각형 20"/>
          <p:cNvSpPr/>
          <p:nvPr/>
        </p:nvSpPr>
        <p:spPr>
          <a:xfrm>
            <a:off x="10592114" y="4749655"/>
            <a:ext cx="914401" cy="91440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71" name="직선 화살표 연결선 21"/>
          <p:cNvCxnSpPr>
            <a:stCxn id="364" idx="0"/>
            <a:endCxn id="376" idx="2"/>
          </p:cNvCxnSpPr>
          <p:nvPr/>
        </p:nvCxnSpPr>
        <p:spPr>
          <a:xfrm flipH="1" flipV="1">
            <a:off x="1495534" y="2971800"/>
            <a:ext cx="5733" cy="1748118"/>
          </a:xfrm>
          <a:prstGeom prst="straightConnector1">
            <a:avLst/>
          </a:prstGeom>
          <a:ln w="38100">
            <a:solidFill>
              <a:srgbClr val="000000"/>
            </a:solidFill>
            <a:miter/>
            <a:tailEnd type="triangle"/>
          </a:ln>
        </p:spPr>
      </p:cxnSp>
      <p:sp>
        <p:nvSpPr>
          <p:cNvPr id="372" name="직선 화살표 연결선 25"/>
          <p:cNvSpPr/>
          <p:nvPr/>
        </p:nvSpPr>
        <p:spPr>
          <a:xfrm flipV="1">
            <a:off x="3133161" y="2985247"/>
            <a:ext cx="1" cy="173467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3" name="직선 화살표 연결선 28"/>
          <p:cNvSpPr/>
          <p:nvPr/>
        </p:nvSpPr>
        <p:spPr>
          <a:xfrm flipV="1">
            <a:off x="4765056" y="2985247"/>
            <a:ext cx="10088" cy="173467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4" name="직사각형 31"/>
          <p:cNvSpPr/>
          <p:nvPr/>
        </p:nvSpPr>
        <p:spPr>
          <a:xfrm>
            <a:off x="4566153" y="2702859"/>
            <a:ext cx="434784" cy="282389"/>
          </a:xfrm>
          <a:prstGeom prst="rect">
            <a:avLst/>
          </a:prstGeom>
          <a:solidFill>
            <a:srgbClr val="FF6600"/>
          </a:solidFill>
          <a:ln w="12700">
            <a:solidFill>
              <a:srgbClr val="FF66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" name="직사각형 32"/>
          <p:cNvSpPr/>
          <p:nvPr/>
        </p:nvSpPr>
        <p:spPr>
          <a:xfrm>
            <a:off x="2933694" y="2689412"/>
            <a:ext cx="434784" cy="282388"/>
          </a:xfrm>
          <a:prstGeom prst="rect">
            <a:avLst/>
          </a:prstGeom>
          <a:solidFill>
            <a:srgbClr val="FF6600"/>
          </a:solidFill>
          <a:ln w="12700">
            <a:solidFill>
              <a:srgbClr val="FF66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6" name="직사각형 35"/>
          <p:cNvSpPr/>
          <p:nvPr/>
        </p:nvSpPr>
        <p:spPr>
          <a:xfrm>
            <a:off x="1278142" y="2689412"/>
            <a:ext cx="434784" cy="282388"/>
          </a:xfrm>
          <a:prstGeom prst="rect">
            <a:avLst/>
          </a:prstGeom>
          <a:solidFill>
            <a:srgbClr val="FF6600"/>
          </a:solidFill>
          <a:ln w="12700">
            <a:solidFill>
              <a:srgbClr val="FF66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직사각형 37"/>
          <p:cNvSpPr/>
          <p:nvPr/>
        </p:nvSpPr>
        <p:spPr>
          <a:xfrm>
            <a:off x="9193463" y="2689412"/>
            <a:ext cx="434784" cy="282388"/>
          </a:xfrm>
          <a:prstGeom prst="rect">
            <a:avLst/>
          </a:prstGeom>
          <a:solidFill>
            <a:srgbClr val="FF6600"/>
          </a:solidFill>
          <a:ln w="12700">
            <a:solidFill>
              <a:srgbClr val="FF66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직선 화살표 연결선 38"/>
          <p:cNvSpPr/>
          <p:nvPr/>
        </p:nvSpPr>
        <p:spPr>
          <a:xfrm flipV="1">
            <a:off x="7785524" y="2830606"/>
            <a:ext cx="1631896" cy="1919050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379" name="직선 화살표 연결선 41"/>
          <p:cNvCxnSpPr>
            <a:stCxn id="369" idx="0"/>
            <a:endCxn id="377" idx="0"/>
          </p:cNvCxnSpPr>
          <p:nvPr/>
        </p:nvCxnSpPr>
        <p:spPr>
          <a:xfrm flipH="1" flipV="1">
            <a:off x="9410855" y="2830606"/>
            <a:ext cx="6565" cy="2376250"/>
          </a:xfrm>
          <a:prstGeom prst="straightConnector1">
            <a:avLst/>
          </a:prstGeom>
          <a:ln w="38100">
            <a:solidFill>
              <a:srgbClr val="000000"/>
            </a:solidFill>
            <a:miter/>
            <a:tailEnd type="triangle"/>
          </a:ln>
        </p:spPr>
      </p:cxnSp>
      <p:cxnSp>
        <p:nvCxnSpPr>
          <p:cNvPr id="380" name="직선 화살표 연결선 44"/>
          <p:cNvCxnSpPr>
            <a:stCxn id="370" idx="0"/>
            <a:endCxn id="377" idx="0"/>
          </p:cNvCxnSpPr>
          <p:nvPr/>
        </p:nvCxnSpPr>
        <p:spPr>
          <a:xfrm flipH="1" flipV="1">
            <a:off x="9410855" y="2830606"/>
            <a:ext cx="1638460" cy="2376250"/>
          </a:xfrm>
          <a:prstGeom prst="straightConnector1">
            <a:avLst/>
          </a:prstGeom>
          <a:ln w="38100">
            <a:solidFill>
              <a:srgbClr val="000000"/>
            </a:solidFill>
            <a:miter/>
            <a:tailEnd type="triangle"/>
          </a:ln>
        </p:spPr>
      </p:cxnSp>
      <p:grpSp>
        <p:nvGrpSpPr>
          <p:cNvPr id="383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381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UDP – 새로운 소켓 정보 구조체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 – 새로운 소켓 정보 구조체</a:t>
              </a:r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TextBox 13"/>
          <p:cNvSpPr txBox="1"/>
          <p:nvPr/>
        </p:nvSpPr>
        <p:spPr>
          <a:xfrm>
            <a:off x="591220" y="865607"/>
            <a:ext cx="5058785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기존의 TCP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소켓 정보 구조체</a:t>
            </a:r>
          </a:p>
        </p:txBody>
      </p:sp>
      <p:grpSp>
        <p:nvGrpSpPr>
          <p:cNvPr id="389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387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UDP – 새로운 소켓 정보 구조체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 – 새로운 소켓 정보 구조체</a:t>
              </a:r>
            </a:p>
          </p:txBody>
        </p:sp>
      </p:grpSp>
      <p:pic>
        <p:nvPicPr>
          <p:cNvPr id="39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09" y="1585235"/>
            <a:ext cx="6775782" cy="4687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TextBox 13"/>
          <p:cNvSpPr txBox="1"/>
          <p:nvPr/>
        </p:nvSpPr>
        <p:spPr>
          <a:xfrm>
            <a:off x="591220" y="865607"/>
            <a:ext cx="5058785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UDP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소켓 정보 구조체</a:t>
            </a:r>
          </a:p>
        </p:txBody>
      </p:sp>
      <p:grpSp>
        <p:nvGrpSpPr>
          <p:cNvPr id="39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39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UDP – 새로운 소켓 정보 구조체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 – 새로운 소켓 정보 구조체</a:t>
              </a:r>
            </a:p>
          </p:txBody>
        </p:sp>
      </p:grpSp>
      <p:pic>
        <p:nvPicPr>
          <p:cNvPr id="39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72" y="1430906"/>
            <a:ext cx="6160298" cy="4878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399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UDP – 새로운 소켓 정보 구조체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 – 새로운 소켓 정보 구조체</a:t>
              </a:r>
            </a:p>
          </p:txBody>
        </p:sp>
      </p:grpSp>
      <p:sp>
        <p:nvSpPr>
          <p:cNvPr id="402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270000"/>
            <a:ext cx="7581900" cy="431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07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" name="개발 목표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개발 목표</a:t>
              </a:r>
            </a:p>
          </p:txBody>
        </p:sp>
      </p:grpSp>
      <p:sp>
        <p:nvSpPr>
          <p:cNvPr id="110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11" name="TextBox 1"/>
          <p:cNvSpPr txBox="1"/>
          <p:nvPr/>
        </p:nvSpPr>
        <p:spPr>
          <a:xfrm>
            <a:off x="742238" y="995013"/>
            <a:ext cx="10070543" cy="3933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추가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구현사항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dirty="0"/>
              <a:t>- </a:t>
            </a:r>
            <a:r>
              <a:rPr dirty="0" err="1"/>
              <a:t>채팅</a:t>
            </a:r>
            <a:r>
              <a:rPr dirty="0"/>
              <a:t> ID (</a:t>
            </a:r>
            <a:r>
              <a:rPr dirty="0" err="1"/>
              <a:t>닉네임</a:t>
            </a:r>
            <a:r>
              <a:rPr dirty="0"/>
              <a:t>) </a:t>
            </a:r>
            <a:r>
              <a:rPr dirty="0" err="1"/>
              <a:t>표시</a:t>
            </a:r>
            <a:r>
              <a:rPr dirty="0"/>
              <a:t> </a:t>
            </a:r>
            <a:r>
              <a:rPr dirty="0" err="1"/>
              <a:t>기능</a:t>
            </a:r>
            <a:endParaRPr sz="2400" dirty="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dirty="0"/>
              <a:t>- </a:t>
            </a:r>
            <a:r>
              <a:rPr dirty="0" err="1"/>
              <a:t>메시지</a:t>
            </a:r>
            <a:r>
              <a:rPr dirty="0"/>
              <a:t> </a:t>
            </a:r>
            <a:r>
              <a:rPr dirty="0" err="1"/>
              <a:t>전송</a:t>
            </a:r>
            <a:r>
              <a:rPr dirty="0"/>
              <a:t> </a:t>
            </a:r>
            <a:r>
              <a:rPr dirty="0" err="1"/>
              <a:t>방식을</a:t>
            </a:r>
            <a:r>
              <a:rPr dirty="0"/>
              <a:t> </a:t>
            </a:r>
            <a:r>
              <a:rPr dirty="0" err="1"/>
              <a:t>고정길이</a:t>
            </a:r>
            <a:r>
              <a:rPr dirty="0"/>
              <a:t> + </a:t>
            </a:r>
            <a:r>
              <a:rPr dirty="0" err="1"/>
              <a:t>가변길이</a:t>
            </a:r>
            <a:r>
              <a:rPr dirty="0"/>
              <a:t> </a:t>
            </a:r>
            <a:r>
              <a:rPr dirty="0" err="1"/>
              <a:t>방식으로</a:t>
            </a:r>
            <a:r>
              <a:rPr dirty="0"/>
              <a:t> </a:t>
            </a:r>
            <a:r>
              <a:rPr dirty="0" err="1"/>
              <a:t>사용</a:t>
            </a:r>
            <a:endParaRPr sz="2400" dirty="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dirty="0"/>
              <a:t>- </a:t>
            </a:r>
            <a:r>
              <a:rPr dirty="0" err="1"/>
              <a:t>소켓</a:t>
            </a:r>
            <a:r>
              <a:rPr dirty="0"/>
              <a:t> </a:t>
            </a:r>
            <a:r>
              <a:rPr dirty="0" err="1"/>
              <a:t>옵션</a:t>
            </a:r>
            <a:r>
              <a:rPr dirty="0"/>
              <a:t> </a:t>
            </a:r>
            <a:r>
              <a:rPr dirty="0" err="1"/>
              <a:t>활용</a:t>
            </a:r>
            <a:endParaRPr sz="2400" dirty="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dirty="0"/>
              <a:t>- </a:t>
            </a:r>
            <a:r>
              <a:rPr dirty="0" err="1"/>
              <a:t>서버</a:t>
            </a:r>
            <a:r>
              <a:rPr dirty="0"/>
              <a:t> GUI</a:t>
            </a:r>
            <a:endParaRPr sz="2400" dirty="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dirty="0"/>
              <a:t>- </a:t>
            </a:r>
            <a:r>
              <a:rPr dirty="0" err="1"/>
              <a:t>서버</a:t>
            </a:r>
            <a:r>
              <a:rPr dirty="0"/>
              <a:t> </a:t>
            </a:r>
            <a:r>
              <a:rPr dirty="0" err="1"/>
              <a:t>클라이언트</a:t>
            </a:r>
            <a:r>
              <a:rPr dirty="0"/>
              <a:t> </a:t>
            </a:r>
            <a:r>
              <a:rPr dirty="0" err="1"/>
              <a:t>관리</a:t>
            </a:r>
            <a:r>
              <a:rPr dirty="0"/>
              <a:t> </a:t>
            </a:r>
            <a:r>
              <a:rPr dirty="0" err="1"/>
              <a:t>기능</a:t>
            </a:r>
            <a:endParaRPr sz="2400" dirty="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dirty="0"/>
              <a:t>- UDP </a:t>
            </a:r>
            <a:r>
              <a:rPr dirty="0" err="1"/>
              <a:t>프로토콜</a:t>
            </a:r>
            <a:endParaRPr sz="2400" dirty="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dirty="0"/>
              <a:t>- </a:t>
            </a:r>
            <a:r>
              <a:rPr lang="ko-KR" altLang="en-US" dirty="0" err="1"/>
              <a:t>논</a:t>
            </a:r>
            <a:r>
              <a:rPr dirty="0" err="1"/>
              <a:t>블로킹</a:t>
            </a:r>
            <a:endParaRPr sz="2400" dirty="0"/>
          </a:p>
          <a:p>
            <a:pPr>
              <a:buSzPct val="100000"/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lang="en-US" dirty="0"/>
              <a:t>- </a:t>
            </a:r>
            <a:r>
              <a:rPr dirty="0" err="1"/>
              <a:t>소켓</a:t>
            </a:r>
            <a:r>
              <a:rPr dirty="0"/>
              <a:t> </a:t>
            </a:r>
            <a:r>
              <a:rPr dirty="0" err="1"/>
              <a:t>입출력</a:t>
            </a:r>
            <a:r>
              <a:rPr dirty="0"/>
              <a:t>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적용</a:t>
            </a:r>
            <a:r>
              <a:rPr sz="2400" dirty="0">
                <a:latin typeface="+mj-lt"/>
                <a:ea typeface="+mj-ea"/>
                <a:cs typeface="+mj-cs"/>
                <a:sym typeface="맑은 고딕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TextBox 13"/>
          <p:cNvSpPr txBox="1"/>
          <p:nvPr/>
        </p:nvSpPr>
        <p:spPr>
          <a:xfrm>
            <a:off x="591220" y="865607"/>
            <a:ext cx="5058785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UDP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수신 스레드 UDP 클라이언트 처리</a:t>
            </a:r>
          </a:p>
        </p:txBody>
      </p:sp>
      <p:grpSp>
        <p:nvGrpSpPr>
          <p:cNvPr id="409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407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UDP – 새로운 소켓 정보 구조체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 – 새로운 소켓 정보 구조체</a:t>
              </a:r>
            </a:p>
          </p:txBody>
        </p:sp>
      </p:grpSp>
      <p:pic>
        <p:nvPicPr>
          <p:cNvPr id="41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29" y="1661960"/>
            <a:ext cx="9856542" cy="4616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412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UDP – 수신 스레드 전체 코드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 – 수신 스레드 전체 코드</a:t>
              </a:r>
            </a:p>
          </p:txBody>
        </p:sp>
      </p:grpSp>
      <p:sp>
        <p:nvSpPr>
          <p:cNvPr id="415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6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881" y="703036"/>
            <a:ext cx="6208548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9" y="703036"/>
            <a:ext cx="576943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419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UDP - UDP 클라이언트간 통신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 - UDP 클라이언트간 통신</a:t>
              </a:r>
            </a:p>
          </p:txBody>
        </p:sp>
      </p:grpSp>
      <p:sp>
        <p:nvSpPr>
          <p:cNvPr id="422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3" name="그림 2" descr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49" y="1313180"/>
            <a:ext cx="9327300" cy="4523741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TextBox 4"/>
          <p:cNvSpPr txBox="1"/>
          <p:nvPr/>
        </p:nvSpPr>
        <p:spPr>
          <a:xfrm>
            <a:off x="1478069" y="5913489"/>
            <a:ext cx="60045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UDP to UDP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https://youtu.be/fG7cho7q9bg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맑은 고딕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직사각형 6"/>
          <p:cNvGrpSpPr/>
          <p:nvPr/>
        </p:nvGrpSpPr>
        <p:grpSpPr>
          <a:xfrm>
            <a:off x="326571" y="714415"/>
            <a:ext cx="11538857" cy="5886451"/>
            <a:chOff x="0" y="0"/>
            <a:chExt cx="11538856" cy="5886450"/>
          </a:xfrm>
        </p:grpSpPr>
        <p:sp>
          <p:nvSpPr>
            <p:cNvPr id="426" name="직사각형"/>
            <p:cNvSpPr/>
            <p:nvPr/>
          </p:nvSpPr>
          <p:spPr>
            <a:xfrm>
              <a:off x="0" y="0"/>
              <a:ext cx="11538857" cy="5886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①`"/>
            <p:cNvSpPr txBox="1"/>
            <p:nvPr/>
          </p:nvSpPr>
          <p:spPr>
            <a:xfrm>
              <a:off x="45720" y="2751060"/>
              <a:ext cx="11447417" cy="384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①`</a:t>
              </a:r>
            </a:p>
          </p:txBody>
        </p:sp>
      </p:grpSp>
      <p:grpSp>
        <p:nvGrpSpPr>
          <p:cNvPr id="431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429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UDP – TCP, UDP 교차 전송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 – TCP, UDP 교차 전송 과정</a:t>
              </a:r>
            </a:p>
          </p:txBody>
        </p:sp>
      </p:grpSp>
      <p:grpSp>
        <p:nvGrpSpPr>
          <p:cNvPr id="434" name="직사각형 1"/>
          <p:cNvGrpSpPr/>
          <p:nvPr/>
        </p:nvGrpSpPr>
        <p:grpSpPr>
          <a:xfrm>
            <a:off x="849130" y="2420070"/>
            <a:ext cx="1489867" cy="914401"/>
            <a:chOff x="0" y="0"/>
            <a:chExt cx="1489865" cy="914400"/>
          </a:xfrm>
        </p:grpSpPr>
        <p:sp>
          <p:nvSpPr>
            <p:cNvPr id="432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TCP"/>
            <p:cNvSpPr txBox="1"/>
            <p:nvPr/>
          </p:nvSpPr>
          <p:spPr>
            <a:xfrm>
              <a:off x="52069" y="271779"/>
              <a:ext cx="138572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TCP</a:t>
              </a:r>
            </a:p>
          </p:txBody>
        </p:sp>
      </p:grpSp>
      <p:sp>
        <p:nvSpPr>
          <p:cNvPr id="435" name="TextBox 2"/>
          <p:cNvSpPr txBox="1"/>
          <p:nvPr/>
        </p:nvSpPr>
        <p:spPr>
          <a:xfrm>
            <a:off x="615179" y="2066448"/>
            <a:ext cx="148986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수신 스레드</a:t>
            </a:r>
          </a:p>
        </p:txBody>
      </p:sp>
      <p:sp>
        <p:nvSpPr>
          <p:cNvPr id="436" name="TextBox 9"/>
          <p:cNvSpPr txBox="1"/>
          <p:nvPr/>
        </p:nvSpPr>
        <p:spPr>
          <a:xfrm>
            <a:off x="1177178" y="1676872"/>
            <a:ext cx="86695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</a:t>
            </a:r>
          </a:p>
        </p:txBody>
      </p:sp>
      <p:sp>
        <p:nvSpPr>
          <p:cNvPr id="437" name="액자 12"/>
          <p:cNvSpPr/>
          <p:nvPr/>
        </p:nvSpPr>
        <p:spPr>
          <a:xfrm>
            <a:off x="529090" y="2078353"/>
            <a:ext cx="2082390" cy="2913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5" y="32"/>
                </a:moveTo>
                <a:lnTo>
                  <a:pt x="85" y="21568"/>
                </a:lnTo>
                <a:lnTo>
                  <a:pt x="21515" y="21568"/>
                </a:lnTo>
                <a:lnTo>
                  <a:pt x="21515" y="32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440" name="직사각형 13"/>
          <p:cNvGrpSpPr/>
          <p:nvPr/>
        </p:nvGrpSpPr>
        <p:grpSpPr>
          <a:xfrm>
            <a:off x="830460" y="3950715"/>
            <a:ext cx="1489866" cy="914401"/>
            <a:chOff x="0" y="0"/>
            <a:chExt cx="1489865" cy="914400"/>
          </a:xfrm>
        </p:grpSpPr>
        <p:sp>
          <p:nvSpPr>
            <p:cNvPr id="438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UDP"/>
            <p:cNvSpPr txBox="1"/>
            <p:nvPr/>
          </p:nvSpPr>
          <p:spPr>
            <a:xfrm>
              <a:off x="52069" y="271779"/>
              <a:ext cx="138572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UDP</a:t>
              </a:r>
            </a:p>
          </p:txBody>
        </p:sp>
      </p:grpSp>
      <p:grpSp>
        <p:nvGrpSpPr>
          <p:cNvPr id="443" name="직사각형 14"/>
          <p:cNvGrpSpPr/>
          <p:nvPr/>
        </p:nvGrpSpPr>
        <p:grpSpPr>
          <a:xfrm>
            <a:off x="8607866" y="3950715"/>
            <a:ext cx="2793087" cy="914401"/>
            <a:chOff x="0" y="0"/>
            <a:chExt cx="2793085" cy="914400"/>
          </a:xfrm>
        </p:grpSpPr>
        <p:sp>
          <p:nvSpPr>
            <p:cNvPr id="441" name="직사각형"/>
            <p:cNvSpPr/>
            <p:nvPr/>
          </p:nvSpPr>
          <p:spPr>
            <a:xfrm>
              <a:off x="0" y="0"/>
              <a:ext cx="2793086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TCP 클라이언트2"/>
            <p:cNvSpPr txBox="1"/>
            <p:nvPr/>
          </p:nvSpPr>
          <p:spPr>
            <a:xfrm>
              <a:off x="52070" y="263776"/>
              <a:ext cx="26889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TCP 클라이언트2</a:t>
              </a:r>
            </a:p>
          </p:txBody>
        </p:sp>
      </p:grpSp>
      <p:grpSp>
        <p:nvGrpSpPr>
          <p:cNvPr id="446" name="직사각형 15"/>
          <p:cNvGrpSpPr/>
          <p:nvPr/>
        </p:nvGrpSpPr>
        <p:grpSpPr>
          <a:xfrm>
            <a:off x="8608577" y="2420070"/>
            <a:ext cx="2793086" cy="914401"/>
            <a:chOff x="0" y="0"/>
            <a:chExt cx="2793085" cy="914400"/>
          </a:xfrm>
        </p:grpSpPr>
        <p:sp>
          <p:nvSpPr>
            <p:cNvPr id="444" name="직사각형"/>
            <p:cNvSpPr/>
            <p:nvPr/>
          </p:nvSpPr>
          <p:spPr>
            <a:xfrm>
              <a:off x="0" y="0"/>
              <a:ext cx="2793086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UDP 클라이언트1"/>
            <p:cNvSpPr txBox="1"/>
            <p:nvPr/>
          </p:nvSpPr>
          <p:spPr>
            <a:xfrm>
              <a:off x="52070" y="263776"/>
              <a:ext cx="26889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UDP 클라이언트1</a:t>
              </a:r>
            </a:p>
          </p:txBody>
        </p:sp>
      </p:grpSp>
      <p:sp>
        <p:nvSpPr>
          <p:cNvPr id="447" name="TextBox 43"/>
          <p:cNvSpPr txBox="1"/>
          <p:nvPr/>
        </p:nvSpPr>
        <p:spPr>
          <a:xfrm>
            <a:off x="605218" y="3450377"/>
            <a:ext cx="396506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②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공유변수 버퍼 </a:t>
            </a:r>
            <a:r>
              <a:t>buf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저장</a:t>
            </a:r>
            <a:r>
              <a:t> </a:t>
            </a:r>
          </a:p>
        </p:txBody>
      </p:sp>
      <p:sp>
        <p:nvSpPr>
          <p:cNvPr id="456" name="구부러진 연결선[U] 4"/>
          <p:cNvSpPr/>
          <p:nvPr/>
        </p:nvSpPr>
        <p:spPr>
          <a:xfrm>
            <a:off x="2345349" y="3014001"/>
            <a:ext cx="6256168" cy="1138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49" name="TextBox 44"/>
          <p:cNvSpPr txBox="1"/>
          <p:nvPr/>
        </p:nvSpPr>
        <p:spPr>
          <a:xfrm>
            <a:off x="9199739" y="1680967"/>
            <a:ext cx="199095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클라이언트</a:t>
            </a:r>
          </a:p>
        </p:txBody>
      </p:sp>
      <p:sp>
        <p:nvSpPr>
          <p:cNvPr id="450" name="액자 45"/>
          <p:cNvSpPr/>
          <p:nvPr/>
        </p:nvSpPr>
        <p:spPr>
          <a:xfrm>
            <a:off x="8379282" y="2273461"/>
            <a:ext cx="3229190" cy="272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5" y="49"/>
                </a:moveTo>
                <a:lnTo>
                  <a:pt x="85" y="21551"/>
                </a:lnTo>
                <a:lnTo>
                  <a:pt x="21515" y="21551"/>
                </a:lnTo>
                <a:lnTo>
                  <a:pt x="21515" y="4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51" name="TextBox 9"/>
          <p:cNvSpPr txBox="1"/>
          <p:nvPr/>
        </p:nvSpPr>
        <p:spPr>
          <a:xfrm>
            <a:off x="729853" y="924768"/>
            <a:ext cx="4214281" cy="47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TCP, UDP 교차 전송 과정</a:t>
            </a:r>
          </a:p>
        </p:txBody>
      </p:sp>
      <p:sp>
        <p:nvSpPr>
          <p:cNvPr id="452" name="① TCP 클라이언트 데이터 수신"/>
          <p:cNvSpPr txBox="1"/>
          <p:nvPr/>
        </p:nvSpPr>
        <p:spPr>
          <a:xfrm>
            <a:off x="3479569" y="2671657"/>
            <a:ext cx="3297175" cy="41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① TCP 클라이언트 데이터 수신</a:t>
            </a:r>
          </a:p>
        </p:txBody>
      </p:sp>
      <p:grpSp>
        <p:nvGrpSpPr>
          <p:cNvPr id="455" name="직사각형 14"/>
          <p:cNvGrpSpPr/>
          <p:nvPr/>
        </p:nvGrpSpPr>
        <p:grpSpPr>
          <a:xfrm rot="600000">
            <a:off x="4412534" y="3634092"/>
            <a:ext cx="1431244" cy="494860"/>
            <a:chOff x="0" y="0"/>
            <a:chExt cx="1431243" cy="494859"/>
          </a:xfrm>
        </p:grpSpPr>
        <p:sp>
          <p:nvSpPr>
            <p:cNvPr id="453" name="직사각형"/>
            <p:cNvSpPr/>
            <p:nvPr/>
          </p:nvSpPr>
          <p:spPr>
            <a:xfrm>
              <a:off x="0" y="26298"/>
              <a:ext cx="1431244" cy="468562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CHAT_MSG…"/>
            <p:cNvSpPr txBox="1"/>
            <p:nvPr/>
          </p:nvSpPr>
          <p:spPr>
            <a:xfrm>
              <a:off x="15142" y="0"/>
              <a:ext cx="1377880" cy="493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CHAT_MSG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msg = ‘hi’</a:t>
              </a:r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458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UDP – TCP, UDP 교차 전송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 – TCP, UDP 교차 전송 과정</a:t>
              </a:r>
            </a:p>
          </p:txBody>
        </p:sp>
      </p:grpSp>
      <p:sp>
        <p:nvSpPr>
          <p:cNvPr id="461" name="TextBox 9"/>
          <p:cNvSpPr txBox="1"/>
          <p:nvPr/>
        </p:nvSpPr>
        <p:spPr>
          <a:xfrm>
            <a:off x="1220821" y="2778847"/>
            <a:ext cx="86695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서버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62" name="TextBox 50"/>
          <p:cNvSpPr txBox="1"/>
          <p:nvPr/>
        </p:nvSpPr>
        <p:spPr>
          <a:xfrm>
            <a:off x="2938602" y="5636718"/>
            <a:ext cx="3965068" cy="450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④ buf의 내용을 전송</a:t>
            </a:r>
          </a:p>
        </p:txBody>
      </p:sp>
      <p:grpSp>
        <p:nvGrpSpPr>
          <p:cNvPr id="465" name="직사각형 53"/>
          <p:cNvGrpSpPr/>
          <p:nvPr/>
        </p:nvGrpSpPr>
        <p:grpSpPr>
          <a:xfrm>
            <a:off x="8592936" y="4812574"/>
            <a:ext cx="2793087" cy="914401"/>
            <a:chOff x="0" y="0"/>
            <a:chExt cx="2793085" cy="914400"/>
          </a:xfrm>
        </p:grpSpPr>
        <p:sp>
          <p:nvSpPr>
            <p:cNvPr id="463" name="직사각형"/>
            <p:cNvSpPr/>
            <p:nvPr/>
          </p:nvSpPr>
          <p:spPr>
            <a:xfrm>
              <a:off x="0" y="0"/>
              <a:ext cx="2793086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TCP 클라이언트2"/>
            <p:cNvSpPr txBox="1"/>
            <p:nvPr/>
          </p:nvSpPr>
          <p:spPr>
            <a:xfrm>
              <a:off x="52070" y="263776"/>
              <a:ext cx="26889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TCP 클라이언트2</a:t>
              </a:r>
            </a:p>
          </p:txBody>
        </p:sp>
      </p:grpSp>
      <p:grpSp>
        <p:nvGrpSpPr>
          <p:cNvPr id="468" name="직사각형 54"/>
          <p:cNvGrpSpPr/>
          <p:nvPr/>
        </p:nvGrpSpPr>
        <p:grpSpPr>
          <a:xfrm>
            <a:off x="8592936" y="3740891"/>
            <a:ext cx="2793087" cy="914401"/>
            <a:chOff x="0" y="0"/>
            <a:chExt cx="2793085" cy="914400"/>
          </a:xfrm>
        </p:grpSpPr>
        <p:sp>
          <p:nvSpPr>
            <p:cNvPr id="466" name="직사각형"/>
            <p:cNvSpPr/>
            <p:nvPr/>
          </p:nvSpPr>
          <p:spPr>
            <a:xfrm>
              <a:off x="0" y="0"/>
              <a:ext cx="2793086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UDP 클라이언트1"/>
            <p:cNvSpPr txBox="1"/>
            <p:nvPr/>
          </p:nvSpPr>
          <p:spPr>
            <a:xfrm>
              <a:off x="52070" y="263776"/>
              <a:ext cx="26889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UDP 클라이언트1</a:t>
              </a:r>
            </a:p>
          </p:txBody>
        </p:sp>
      </p:grpSp>
      <p:sp>
        <p:nvSpPr>
          <p:cNvPr id="469" name="구부러진 연결선[U] 19"/>
          <p:cNvSpPr/>
          <p:nvPr/>
        </p:nvSpPr>
        <p:spPr>
          <a:xfrm>
            <a:off x="2340350" y="5116448"/>
            <a:ext cx="6253554" cy="265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38100">
            <a:solidFill>
              <a:srgbClr val="2F77E7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0" name="구부러진 연결선[U] 20"/>
          <p:cNvSpPr/>
          <p:nvPr/>
        </p:nvSpPr>
        <p:spPr>
          <a:xfrm rot="10800000" flipH="1">
            <a:off x="2313257" y="4058389"/>
            <a:ext cx="6279681" cy="1071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38100">
            <a:solidFill>
              <a:srgbClr val="FF6600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1" name="TextBox 44"/>
          <p:cNvSpPr txBox="1"/>
          <p:nvPr/>
        </p:nvSpPr>
        <p:spPr>
          <a:xfrm>
            <a:off x="8994004" y="3008718"/>
            <a:ext cx="199095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클라이언트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72" name="액자 12"/>
          <p:cNvSpPr/>
          <p:nvPr/>
        </p:nvSpPr>
        <p:spPr>
          <a:xfrm>
            <a:off x="701717" y="3297520"/>
            <a:ext cx="1965640" cy="2429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5" y="32"/>
                </a:moveTo>
                <a:lnTo>
                  <a:pt x="85" y="21568"/>
                </a:lnTo>
                <a:lnTo>
                  <a:pt x="21515" y="21568"/>
                </a:lnTo>
                <a:lnTo>
                  <a:pt x="21515" y="32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73" name="액자 45"/>
          <p:cNvSpPr/>
          <p:nvPr/>
        </p:nvSpPr>
        <p:spPr>
          <a:xfrm>
            <a:off x="8374884" y="3494472"/>
            <a:ext cx="3229191" cy="246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5" y="49"/>
                </a:moveTo>
                <a:lnTo>
                  <a:pt x="85" y="21551"/>
                </a:lnTo>
                <a:lnTo>
                  <a:pt x="21515" y="21551"/>
                </a:lnTo>
                <a:lnTo>
                  <a:pt x="21515" y="4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74" name="TextBox 9"/>
          <p:cNvSpPr txBox="1"/>
          <p:nvPr/>
        </p:nvSpPr>
        <p:spPr>
          <a:xfrm>
            <a:off x="729853" y="924768"/>
            <a:ext cx="4214281" cy="47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TCP, UDP 교차 전송 과정</a:t>
            </a:r>
          </a:p>
        </p:txBody>
      </p:sp>
      <p:grpSp>
        <p:nvGrpSpPr>
          <p:cNvPr id="477" name="직사각형 14"/>
          <p:cNvGrpSpPr/>
          <p:nvPr/>
        </p:nvGrpSpPr>
        <p:grpSpPr>
          <a:xfrm rot="21420000">
            <a:off x="6299579" y="3577973"/>
            <a:ext cx="1431244" cy="494860"/>
            <a:chOff x="0" y="0"/>
            <a:chExt cx="1431243" cy="494859"/>
          </a:xfrm>
        </p:grpSpPr>
        <p:sp>
          <p:nvSpPr>
            <p:cNvPr id="475" name="직사각형"/>
            <p:cNvSpPr/>
            <p:nvPr/>
          </p:nvSpPr>
          <p:spPr>
            <a:xfrm>
              <a:off x="0" y="26298"/>
              <a:ext cx="1431244" cy="468562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CHAT_MSG…"/>
            <p:cNvSpPr txBox="1"/>
            <p:nvPr/>
          </p:nvSpPr>
          <p:spPr>
            <a:xfrm>
              <a:off x="15142" y="0"/>
              <a:ext cx="1377880" cy="493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CHAT_MSG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msg = ‘hi’</a:t>
              </a:r>
            </a:p>
          </p:txBody>
        </p:sp>
      </p:grpSp>
      <p:grpSp>
        <p:nvGrpSpPr>
          <p:cNvPr id="480" name="직사각형 14"/>
          <p:cNvGrpSpPr/>
          <p:nvPr/>
        </p:nvGrpSpPr>
        <p:grpSpPr>
          <a:xfrm>
            <a:off x="6167005" y="5462581"/>
            <a:ext cx="1431244" cy="494860"/>
            <a:chOff x="0" y="0"/>
            <a:chExt cx="1431243" cy="494859"/>
          </a:xfrm>
        </p:grpSpPr>
        <p:sp>
          <p:nvSpPr>
            <p:cNvPr id="478" name="직사각형"/>
            <p:cNvSpPr/>
            <p:nvPr/>
          </p:nvSpPr>
          <p:spPr>
            <a:xfrm>
              <a:off x="0" y="26298"/>
              <a:ext cx="1431244" cy="468562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CHAT_MSG…"/>
            <p:cNvSpPr txBox="1"/>
            <p:nvPr/>
          </p:nvSpPr>
          <p:spPr>
            <a:xfrm>
              <a:off x="15142" y="0"/>
              <a:ext cx="1377880" cy="493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CHAT_MSG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msg = ‘hi’</a:t>
              </a:r>
            </a:p>
          </p:txBody>
        </p:sp>
      </p:grpSp>
      <p:sp>
        <p:nvSpPr>
          <p:cNvPr id="481" name="구부러진 연결선[U] 19"/>
          <p:cNvSpPr/>
          <p:nvPr/>
        </p:nvSpPr>
        <p:spPr>
          <a:xfrm>
            <a:off x="2340353" y="1914670"/>
            <a:ext cx="2513528" cy="1872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800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38100">
            <a:solidFill>
              <a:schemeClr val="accent3">
                <a:lumOff val="-12941"/>
              </a:schemeClr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2" name="액자 45"/>
          <p:cNvSpPr/>
          <p:nvPr/>
        </p:nvSpPr>
        <p:spPr>
          <a:xfrm>
            <a:off x="4853881" y="832367"/>
            <a:ext cx="4606025" cy="1716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5" y="49"/>
                </a:moveTo>
                <a:lnTo>
                  <a:pt x="85" y="21551"/>
                </a:lnTo>
                <a:lnTo>
                  <a:pt x="21515" y="21551"/>
                </a:lnTo>
                <a:lnTo>
                  <a:pt x="21515" y="4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485" name="직사각형 54"/>
          <p:cNvGrpSpPr/>
          <p:nvPr/>
        </p:nvGrpSpPr>
        <p:grpSpPr>
          <a:xfrm>
            <a:off x="4952681" y="977728"/>
            <a:ext cx="1747309" cy="572034"/>
            <a:chOff x="0" y="0"/>
            <a:chExt cx="1747308" cy="572033"/>
          </a:xfrm>
        </p:grpSpPr>
        <p:sp>
          <p:nvSpPr>
            <p:cNvPr id="483" name="직사각형"/>
            <p:cNvSpPr/>
            <p:nvPr/>
          </p:nvSpPr>
          <p:spPr>
            <a:xfrm>
              <a:off x="0" y="0"/>
              <a:ext cx="1747309" cy="572034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UDP info Arr"/>
            <p:cNvSpPr txBox="1"/>
            <p:nvPr/>
          </p:nvSpPr>
          <p:spPr>
            <a:xfrm>
              <a:off x="32574" y="101514"/>
              <a:ext cx="1682161" cy="4103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UDP info Arr</a:t>
              </a:r>
            </a:p>
          </p:txBody>
        </p:sp>
      </p:grpSp>
      <p:grpSp>
        <p:nvGrpSpPr>
          <p:cNvPr id="488" name="직사각형 54"/>
          <p:cNvGrpSpPr/>
          <p:nvPr/>
        </p:nvGrpSpPr>
        <p:grpSpPr>
          <a:xfrm>
            <a:off x="4952681" y="1813156"/>
            <a:ext cx="1747309" cy="572034"/>
            <a:chOff x="0" y="0"/>
            <a:chExt cx="1747308" cy="572033"/>
          </a:xfrm>
        </p:grpSpPr>
        <p:sp>
          <p:nvSpPr>
            <p:cNvPr id="486" name="직사각형"/>
            <p:cNvSpPr/>
            <p:nvPr/>
          </p:nvSpPr>
          <p:spPr>
            <a:xfrm>
              <a:off x="0" y="0"/>
              <a:ext cx="1747309" cy="572034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TCP info Arr"/>
            <p:cNvSpPr txBox="1"/>
            <p:nvPr/>
          </p:nvSpPr>
          <p:spPr>
            <a:xfrm>
              <a:off x="32574" y="101514"/>
              <a:ext cx="1682161" cy="4103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TCP info Arr</a:t>
              </a:r>
            </a:p>
          </p:txBody>
        </p:sp>
      </p:grpSp>
      <p:sp>
        <p:nvSpPr>
          <p:cNvPr id="489" name="TextBox 44"/>
          <p:cNvSpPr txBox="1"/>
          <p:nvPr/>
        </p:nvSpPr>
        <p:spPr>
          <a:xfrm>
            <a:off x="6964007" y="1103725"/>
            <a:ext cx="225751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UDP1 ip: 172. ***. ***. ***</a:t>
            </a:r>
          </a:p>
          <a:p>
            <a:pPr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           Port: *****</a:t>
            </a:r>
          </a:p>
        </p:txBody>
      </p:sp>
      <p:sp>
        <p:nvSpPr>
          <p:cNvPr id="490" name="TextBox 44"/>
          <p:cNvSpPr txBox="1"/>
          <p:nvPr/>
        </p:nvSpPr>
        <p:spPr>
          <a:xfrm>
            <a:off x="6964007" y="1824581"/>
            <a:ext cx="225751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TCP1 ip: 172. ***. ***. ***</a:t>
            </a:r>
          </a:p>
          <a:p>
            <a:pPr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           Port: *****</a:t>
            </a:r>
          </a:p>
        </p:txBody>
      </p:sp>
      <p:sp>
        <p:nvSpPr>
          <p:cNvPr id="491" name="TextBox 50"/>
          <p:cNvSpPr txBox="1"/>
          <p:nvPr/>
        </p:nvSpPr>
        <p:spPr>
          <a:xfrm>
            <a:off x="854460" y="1440186"/>
            <a:ext cx="3965068" cy="477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③ </a:t>
            </a:r>
            <a:r>
              <a:rPr sz="2000">
                <a:latin typeface="+mn-lt"/>
                <a:ea typeface="+mn-ea"/>
                <a:cs typeface="+mn-cs"/>
                <a:sym typeface="Helvetica"/>
              </a:rPr>
              <a:t>소켓 정보 구조체를 확인하여</a:t>
            </a:r>
          </a:p>
        </p:txBody>
      </p:sp>
      <p:grpSp>
        <p:nvGrpSpPr>
          <p:cNvPr id="494" name="직사각형 52"/>
          <p:cNvGrpSpPr/>
          <p:nvPr/>
        </p:nvGrpSpPr>
        <p:grpSpPr>
          <a:xfrm>
            <a:off x="960165" y="3494472"/>
            <a:ext cx="1489866" cy="914401"/>
            <a:chOff x="0" y="0"/>
            <a:chExt cx="1489865" cy="914400"/>
          </a:xfrm>
        </p:grpSpPr>
        <p:sp>
          <p:nvSpPr>
            <p:cNvPr id="492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소켓 구조체"/>
            <p:cNvSpPr txBox="1"/>
            <p:nvPr/>
          </p:nvSpPr>
          <p:spPr>
            <a:xfrm>
              <a:off x="52069" y="263776"/>
              <a:ext cx="13857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소켓 구조체</a:t>
              </a:r>
            </a:p>
          </p:txBody>
        </p:sp>
      </p:grpSp>
      <p:grpSp>
        <p:nvGrpSpPr>
          <p:cNvPr id="497" name="직사각형 51"/>
          <p:cNvGrpSpPr/>
          <p:nvPr/>
        </p:nvGrpSpPr>
        <p:grpSpPr>
          <a:xfrm>
            <a:off x="954518" y="4642087"/>
            <a:ext cx="1489866" cy="914401"/>
            <a:chOff x="0" y="0"/>
            <a:chExt cx="1489865" cy="914400"/>
          </a:xfrm>
        </p:grpSpPr>
        <p:sp>
          <p:nvSpPr>
            <p:cNvPr id="495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송신 스레드"/>
            <p:cNvSpPr txBox="1"/>
            <p:nvPr/>
          </p:nvSpPr>
          <p:spPr>
            <a:xfrm>
              <a:off x="52069" y="263776"/>
              <a:ext cx="13857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송신 스레드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00" name="그림 3" descr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17" y="1991643"/>
            <a:ext cx="8100402" cy="3867943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TextBox 7"/>
          <p:cNvSpPr txBox="1"/>
          <p:nvPr/>
        </p:nvSpPr>
        <p:spPr>
          <a:xfrm>
            <a:off x="1753570" y="5936155"/>
            <a:ext cx="644509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TCP to UDP, UDP to TCP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https://youtu.be/6rrp_1hkHFY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맑은 고딕"/>
              </a:rPr>
              <a:t> </a:t>
            </a:r>
          </a:p>
        </p:txBody>
      </p:sp>
      <p:sp>
        <p:nvSpPr>
          <p:cNvPr id="502" name="TextBox 1"/>
          <p:cNvSpPr txBox="1"/>
          <p:nvPr/>
        </p:nvSpPr>
        <p:spPr>
          <a:xfrm>
            <a:off x="581248" y="823270"/>
            <a:ext cx="1041129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UDP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와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TCP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교차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통신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000">
                <a:latin typeface="-webkit-standard"/>
                <a:ea typeface="-webkit-standard"/>
                <a:cs typeface="-webkit-standard"/>
                <a:sym typeface="-webkit-standard"/>
              </a:defRPr>
            </a:pPr>
            <a:r>
              <a:rPr dirty="0" err="1"/>
              <a:t>기존</a:t>
            </a:r>
            <a:r>
              <a:rPr dirty="0"/>
              <a:t> </a:t>
            </a:r>
            <a:r>
              <a:rPr dirty="0" err="1"/>
              <a:t>코드에서는</a:t>
            </a:r>
            <a:r>
              <a:rPr dirty="0"/>
              <a:t> </a:t>
            </a:r>
            <a:r>
              <a:rPr dirty="0" err="1"/>
              <a:t>TCP에서만</a:t>
            </a:r>
            <a:r>
              <a:rPr dirty="0"/>
              <a:t> </a:t>
            </a:r>
            <a:r>
              <a:rPr dirty="0" err="1"/>
              <a:t>접속할</a:t>
            </a:r>
            <a:r>
              <a:rPr dirty="0"/>
              <a:t> 수 </a:t>
            </a:r>
            <a:r>
              <a:rPr dirty="0" err="1"/>
              <a:t>있었지만</a:t>
            </a:r>
            <a:r>
              <a:rPr dirty="0"/>
              <a:t>, UDP </a:t>
            </a:r>
            <a:r>
              <a:rPr dirty="0" err="1"/>
              <a:t>소켓을</a:t>
            </a:r>
            <a:r>
              <a:rPr dirty="0"/>
              <a:t> </a:t>
            </a:r>
            <a:r>
              <a:rPr dirty="0" err="1"/>
              <a:t>생성하고</a:t>
            </a:r>
            <a:r>
              <a:rPr dirty="0"/>
              <a:t> </a:t>
            </a:r>
            <a:r>
              <a:rPr dirty="0" err="1"/>
              <a:t>스레드를</a:t>
            </a:r>
            <a:r>
              <a:rPr dirty="0"/>
              <a:t> </a:t>
            </a:r>
            <a:r>
              <a:rPr dirty="0" err="1"/>
              <a:t>분리한</a:t>
            </a:r>
            <a:r>
              <a:rPr dirty="0"/>
              <a:t> 뒤 </a:t>
            </a:r>
            <a:r>
              <a:rPr dirty="0" err="1"/>
              <a:t>윈도우</a:t>
            </a:r>
            <a:r>
              <a:rPr dirty="0"/>
              <a:t> </a:t>
            </a:r>
            <a:r>
              <a:rPr dirty="0" err="1"/>
              <a:t>이벤트를</a:t>
            </a:r>
            <a:r>
              <a:rPr dirty="0"/>
              <a:t> </a:t>
            </a:r>
            <a:r>
              <a:rPr dirty="0" err="1"/>
              <a:t>적절히</a:t>
            </a:r>
            <a:r>
              <a:rPr dirty="0"/>
              <a:t> </a:t>
            </a:r>
            <a:r>
              <a:rPr dirty="0" err="1"/>
              <a:t>사용하여</a:t>
            </a:r>
            <a:r>
              <a:rPr dirty="0"/>
              <a:t> </a:t>
            </a:r>
            <a:r>
              <a:rPr dirty="0" err="1"/>
              <a:t>상호</a:t>
            </a:r>
            <a:r>
              <a:rPr dirty="0"/>
              <a:t> </a:t>
            </a:r>
            <a:r>
              <a:rPr dirty="0" err="1"/>
              <a:t>통신이</a:t>
            </a:r>
            <a:r>
              <a:rPr dirty="0"/>
              <a:t> </a:t>
            </a:r>
            <a:r>
              <a:rPr dirty="0" err="1"/>
              <a:t>가능하도록</a:t>
            </a:r>
            <a:r>
              <a:rPr dirty="0"/>
              <a:t> </a:t>
            </a:r>
            <a:r>
              <a:rPr dirty="0" err="1"/>
              <a:t>만드는</a:t>
            </a:r>
            <a:r>
              <a:rPr dirty="0"/>
              <a:t> </a:t>
            </a:r>
            <a:r>
              <a:rPr dirty="0" err="1"/>
              <a:t>것이</a:t>
            </a:r>
            <a:r>
              <a:rPr dirty="0"/>
              <a:t> </a:t>
            </a:r>
            <a:r>
              <a:rPr dirty="0" err="1"/>
              <a:t>목표였습니다</a:t>
            </a:r>
            <a:r>
              <a:rPr dirty="0"/>
              <a:t>.</a:t>
            </a:r>
          </a:p>
        </p:txBody>
      </p:sp>
      <p:grpSp>
        <p:nvGrpSpPr>
          <p:cNvPr id="505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503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UDP – TCP 클라이언트와의 교차 통신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UDP – TCP 클라이언트와의 교차 통신</a:t>
              </a:r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507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Message Protocol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</a:t>
              </a:r>
            </a:p>
          </p:txBody>
        </p:sp>
      </p:grpSp>
      <p:sp>
        <p:nvSpPr>
          <p:cNvPr id="510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1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4" y="1160235"/>
            <a:ext cx="10402391" cy="4628588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액자 1"/>
          <p:cNvSpPr/>
          <p:nvPr/>
        </p:nvSpPr>
        <p:spPr>
          <a:xfrm>
            <a:off x="4414630" y="3817176"/>
            <a:ext cx="1143209" cy="645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80" y="1383"/>
                </a:moveTo>
                <a:lnTo>
                  <a:pt x="780" y="20217"/>
                </a:lnTo>
                <a:lnTo>
                  <a:pt x="20820" y="20217"/>
                </a:lnTo>
                <a:lnTo>
                  <a:pt x="20820" y="1383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5" name="직사각형 6"/>
          <p:cNvSpPr/>
          <p:nvPr/>
        </p:nvSpPr>
        <p:spPr>
          <a:xfrm>
            <a:off x="326571" y="4676516"/>
            <a:ext cx="11538857" cy="191297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r">
              <a:defRPr sz="7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8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516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Message Protocol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</a:t>
              </a:r>
            </a:p>
          </p:txBody>
        </p:sp>
      </p:grpSp>
      <p:grpSp>
        <p:nvGrpSpPr>
          <p:cNvPr id="523" name="그룹"/>
          <p:cNvGrpSpPr/>
          <p:nvPr/>
        </p:nvGrpSpPr>
        <p:grpSpPr>
          <a:xfrm>
            <a:off x="1277006" y="1532393"/>
            <a:ext cx="9637988" cy="2128294"/>
            <a:chOff x="0" y="0"/>
            <a:chExt cx="9637986" cy="2128293"/>
          </a:xfrm>
        </p:grpSpPr>
        <p:sp>
          <p:nvSpPr>
            <p:cNvPr id="519" name="TextBox 14"/>
            <p:cNvSpPr txBox="1"/>
            <p:nvPr/>
          </p:nvSpPr>
          <p:spPr>
            <a:xfrm>
              <a:off x="2094245" y="0"/>
              <a:ext cx="535467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Message Protocol</a:t>
              </a:r>
            </a:p>
          </p:txBody>
        </p:sp>
        <p:sp>
          <p:nvSpPr>
            <p:cNvPr id="520" name="TextBox 14"/>
            <p:cNvSpPr txBox="1"/>
            <p:nvPr/>
          </p:nvSpPr>
          <p:spPr>
            <a:xfrm>
              <a:off x="0" y="601899"/>
              <a:ext cx="9637987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1. Data Flow</a:t>
              </a:r>
            </a:p>
          </p:txBody>
        </p:sp>
        <p:sp>
          <p:nvSpPr>
            <p:cNvPr id="521" name="TextBox 14"/>
            <p:cNvSpPr txBox="1"/>
            <p:nvPr/>
          </p:nvSpPr>
          <p:spPr>
            <a:xfrm>
              <a:off x="2709169" y="1158083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2. 사각형 메시지의 통신 과정</a:t>
              </a:r>
            </a:p>
          </p:txBody>
        </p:sp>
        <p:sp>
          <p:nvSpPr>
            <p:cNvPr id="522" name="TextBox 14"/>
            <p:cNvSpPr txBox="1"/>
            <p:nvPr/>
          </p:nvSpPr>
          <p:spPr>
            <a:xfrm>
              <a:off x="2709169" y="1714268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3. 메시지와 도형 그리기 코드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525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Message Protocol – Data Flow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Data Flow</a:t>
              </a:r>
            </a:p>
          </p:txBody>
        </p:sp>
      </p:grpSp>
      <p:sp>
        <p:nvSpPr>
          <p:cNvPr id="528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9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60" y="2002881"/>
            <a:ext cx="10783277" cy="3286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2" name="직사각형 6"/>
          <p:cNvSpPr/>
          <p:nvPr/>
        </p:nvSpPr>
        <p:spPr>
          <a:xfrm>
            <a:off x="326571" y="4676516"/>
            <a:ext cx="11538857" cy="191297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r">
              <a:defRPr sz="7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35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533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Message Protocol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</a:t>
              </a:r>
            </a:p>
          </p:txBody>
        </p:sp>
      </p:grpSp>
      <p:grpSp>
        <p:nvGrpSpPr>
          <p:cNvPr id="540" name="그룹"/>
          <p:cNvGrpSpPr/>
          <p:nvPr/>
        </p:nvGrpSpPr>
        <p:grpSpPr>
          <a:xfrm>
            <a:off x="3371252" y="1532393"/>
            <a:ext cx="5605068" cy="2684479"/>
            <a:chOff x="0" y="0"/>
            <a:chExt cx="5605067" cy="2684478"/>
          </a:xfrm>
        </p:grpSpPr>
        <p:sp>
          <p:nvSpPr>
            <p:cNvPr id="536" name="TextBox 14"/>
            <p:cNvSpPr txBox="1"/>
            <p:nvPr/>
          </p:nvSpPr>
          <p:spPr>
            <a:xfrm>
              <a:off x="0" y="0"/>
              <a:ext cx="5605067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Message Protocol - </a:t>
              </a:r>
              <a:r>
                <a:rPr dirty="0" err="1"/>
                <a:t>사각형</a:t>
              </a:r>
              <a:r>
                <a:rPr dirty="0"/>
                <a:t> </a:t>
              </a:r>
              <a:r>
                <a:rPr dirty="0" err="1"/>
                <a:t>메시지</a:t>
              </a:r>
              <a:r>
                <a:rPr dirty="0"/>
                <a:t> </a:t>
              </a:r>
              <a:r>
                <a:rPr dirty="0" err="1"/>
                <a:t>통신</a:t>
              </a:r>
              <a:endParaRPr dirty="0"/>
            </a:p>
          </p:txBody>
        </p:sp>
        <p:sp>
          <p:nvSpPr>
            <p:cNvPr id="537" name="TextBox 14"/>
            <p:cNvSpPr txBox="1"/>
            <p:nvPr/>
          </p:nvSpPr>
          <p:spPr>
            <a:xfrm>
              <a:off x="567515" y="1158083"/>
              <a:ext cx="4219647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solidFill>
                    <a:srgbClr val="DE08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2.1. 클라이언트에서 서버로</a:t>
              </a:r>
            </a:p>
          </p:txBody>
        </p:sp>
        <p:sp>
          <p:nvSpPr>
            <p:cNvPr id="538" name="TextBox 14"/>
            <p:cNvSpPr txBox="1"/>
            <p:nvPr/>
          </p:nvSpPr>
          <p:spPr>
            <a:xfrm>
              <a:off x="614924" y="1714268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2.2. 서버에서 클라이언트로</a:t>
              </a:r>
            </a:p>
          </p:txBody>
        </p:sp>
        <p:sp>
          <p:nvSpPr>
            <p:cNvPr id="539" name="TextBox 14"/>
            <p:cNvSpPr txBox="1"/>
            <p:nvPr/>
          </p:nvSpPr>
          <p:spPr>
            <a:xfrm>
              <a:off x="614924" y="2270452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2.3. 다시 클라이언트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13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" name="개발 목표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개발 목표</a:t>
              </a:r>
            </a:p>
          </p:txBody>
        </p:sp>
      </p:grpSp>
      <p:sp>
        <p:nvSpPr>
          <p:cNvPr id="116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17" name="TextBox 1"/>
          <p:cNvSpPr txBox="1"/>
          <p:nvPr/>
        </p:nvSpPr>
        <p:spPr>
          <a:xfrm>
            <a:off x="742238" y="995013"/>
            <a:ext cx="10070543" cy="5502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개발 구현사항</a:t>
            </a:r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클라이언트별로 랜덤하게 고유색을 부여하는 기능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그림판에 도형 그리기 기능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그림판 지우개로 지우기 기능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블랙리스트 필터링 처리 기능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블랙리스트 관리 기능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금지단어 필터링 처리 기능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금지단어 관리 기능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서버에서 접속해있는 모든 클라이언트에게 공지사항 전송 기능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멀티 스레드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스레드 동기화를 위한 윈도우 이벤트 사용</a:t>
            </a:r>
            <a:endParaRPr sz="2400"/>
          </a:p>
          <a:p>
            <a:pPr>
              <a:lnSpc>
                <a:spcPct val="160000"/>
              </a:lnSpc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- TCP/UDP 프로토콜 간의 교차 통신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직사각형 6"/>
          <p:cNvSpPr/>
          <p:nvPr/>
        </p:nvSpPr>
        <p:spPr>
          <a:xfrm>
            <a:off x="326571" y="626074"/>
            <a:ext cx="11538858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4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17" y="2160383"/>
            <a:ext cx="5618537" cy="3055398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TextBox 9"/>
          <p:cNvSpPr txBox="1"/>
          <p:nvPr/>
        </p:nvSpPr>
        <p:spPr>
          <a:xfrm>
            <a:off x="729853" y="924768"/>
            <a:ext cx="4354581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사각형 그리기 메시지 구조체</a:t>
            </a:r>
          </a:p>
        </p:txBody>
      </p:sp>
      <p:pic>
        <p:nvPicPr>
          <p:cNvPr id="545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570" y="2112131"/>
            <a:ext cx="5749179" cy="31519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8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546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Message Protocol – 사각형 메시지의 통신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사각형 메시지의 통신 과정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직사각형 6"/>
          <p:cNvGrpSpPr/>
          <p:nvPr/>
        </p:nvGrpSpPr>
        <p:grpSpPr>
          <a:xfrm>
            <a:off x="326571" y="714415"/>
            <a:ext cx="11538857" cy="5886451"/>
            <a:chOff x="0" y="0"/>
            <a:chExt cx="11538856" cy="5886450"/>
          </a:xfrm>
        </p:grpSpPr>
        <p:sp>
          <p:nvSpPr>
            <p:cNvPr id="550" name="직사각형"/>
            <p:cNvSpPr/>
            <p:nvPr/>
          </p:nvSpPr>
          <p:spPr>
            <a:xfrm>
              <a:off x="0" y="0"/>
              <a:ext cx="11538857" cy="5886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①`"/>
            <p:cNvSpPr txBox="1"/>
            <p:nvPr/>
          </p:nvSpPr>
          <p:spPr>
            <a:xfrm>
              <a:off x="45720" y="2751060"/>
              <a:ext cx="11447417" cy="384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①`</a:t>
              </a:r>
            </a:p>
          </p:txBody>
        </p:sp>
      </p:grpSp>
      <p:sp>
        <p:nvSpPr>
          <p:cNvPr id="553" name="TextBox 9"/>
          <p:cNvSpPr txBox="1"/>
          <p:nvPr/>
        </p:nvSpPr>
        <p:spPr>
          <a:xfrm>
            <a:off x="1220821" y="1594943"/>
            <a:ext cx="86695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</a:t>
            </a:r>
          </a:p>
        </p:txBody>
      </p:sp>
      <p:grpSp>
        <p:nvGrpSpPr>
          <p:cNvPr id="556" name="직사각형 51"/>
          <p:cNvGrpSpPr/>
          <p:nvPr/>
        </p:nvGrpSpPr>
        <p:grpSpPr>
          <a:xfrm>
            <a:off x="833490" y="2786857"/>
            <a:ext cx="1489866" cy="914401"/>
            <a:chOff x="0" y="0"/>
            <a:chExt cx="1489865" cy="914400"/>
          </a:xfrm>
        </p:grpSpPr>
        <p:sp>
          <p:nvSpPr>
            <p:cNvPr id="554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TCP"/>
            <p:cNvSpPr txBox="1"/>
            <p:nvPr/>
          </p:nvSpPr>
          <p:spPr>
            <a:xfrm>
              <a:off x="52069" y="271779"/>
              <a:ext cx="138572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TCP</a:t>
              </a:r>
            </a:p>
          </p:txBody>
        </p:sp>
      </p:grpSp>
      <p:grpSp>
        <p:nvGrpSpPr>
          <p:cNvPr id="559" name="직사각형 52"/>
          <p:cNvGrpSpPr/>
          <p:nvPr/>
        </p:nvGrpSpPr>
        <p:grpSpPr>
          <a:xfrm>
            <a:off x="815528" y="3858539"/>
            <a:ext cx="1489866" cy="914401"/>
            <a:chOff x="0" y="0"/>
            <a:chExt cx="1489865" cy="914400"/>
          </a:xfrm>
        </p:grpSpPr>
        <p:sp>
          <p:nvSpPr>
            <p:cNvPr id="557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UDP"/>
            <p:cNvSpPr txBox="1"/>
            <p:nvPr/>
          </p:nvSpPr>
          <p:spPr>
            <a:xfrm>
              <a:off x="52069" y="271779"/>
              <a:ext cx="138572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UDP</a:t>
              </a:r>
            </a:p>
          </p:txBody>
        </p:sp>
      </p:grpSp>
      <p:grpSp>
        <p:nvGrpSpPr>
          <p:cNvPr id="562" name="직사각형 53"/>
          <p:cNvGrpSpPr/>
          <p:nvPr/>
        </p:nvGrpSpPr>
        <p:grpSpPr>
          <a:xfrm>
            <a:off x="8592226" y="2552766"/>
            <a:ext cx="2793086" cy="914401"/>
            <a:chOff x="0" y="0"/>
            <a:chExt cx="2793085" cy="914400"/>
          </a:xfrm>
        </p:grpSpPr>
        <p:sp>
          <p:nvSpPr>
            <p:cNvPr id="560" name="직사각형"/>
            <p:cNvSpPr/>
            <p:nvPr/>
          </p:nvSpPr>
          <p:spPr>
            <a:xfrm>
              <a:off x="0" y="0"/>
              <a:ext cx="2793086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TCP 클라이언트1"/>
            <p:cNvSpPr txBox="1"/>
            <p:nvPr/>
          </p:nvSpPr>
          <p:spPr>
            <a:xfrm>
              <a:off x="52070" y="263776"/>
              <a:ext cx="26889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TCP 클라이언트1</a:t>
              </a:r>
            </a:p>
          </p:txBody>
        </p:sp>
      </p:grpSp>
      <p:sp>
        <p:nvSpPr>
          <p:cNvPr id="563" name="액자 12"/>
          <p:cNvSpPr/>
          <p:nvPr/>
        </p:nvSpPr>
        <p:spPr>
          <a:xfrm>
            <a:off x="627171" y="2561887"/>
            <a:ext cx="1866128" cy="2419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5" y="32"/>
                </a:moveTo>
                <a:lnTo>
                  <a:pt x="85" y="21568"/>
                </a:lnTo>
                <a:lnTo>
                  <a:pt x="21515" y="21568"/>
                </a:lnTo>
                <a:lnTo>
                  <a:pt x="21515" y="32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en-US" dirty="0"/>
              <a:t>`</a:t>
            </a:r>
            <a:endParaRPr dirty="0"/>
          </a:p>
        </p:txBody>
      </p:sp>
      <p:sp>
        <p:nvSpPr>
          <p:cNvPr id="564" name="TextBox 9"/>
          <p:cNvSpPr txBox="1"/>
          <p:nvPr/>
        </p:nvSpPr>
        <p:spPr>
          <a:xfrm>
            <a:off x="729853" y="924768"/>
            <a:ext cx="349875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클라이언트에서 서버까지</a:t>
            </a:r>
          </a:p>
        </p:txBody>
      </p:sp>
      <p:grpSp>
        <p:nvGrpSpPr>
          <p:cNvPr id="567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565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Message Protocol – 사각형 메시지의 통신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사각형 메시지의 통신 과정</a:t>
              </a:r>
            </a:p>
          </p:txBody>
        </p:sp>
      </p:grpSp>
      <p:sp>
        <p:nvSpPr>
          <p:cNvPr id="583" name="구부러진 연결선[U] 4"/>
          <p:cNvSpPr/>
          <p:nvPr/>
        </p:nvSpPr>
        <p:spPr>
          <a:xfrm>
            <a:off x="2287858" y="3058007"/>
            <a:ext cx="6298018" cy="21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chemeClr val="accent1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71" name="직사각형 14"/>
          <p:cNvGrpSpPr/>
          <p:nvPr/>
        </p:nvGrpSpPr>
        <p:grpSpPr>
          <a:xfrm rot="21480000">
            <a:off x="6087049" y="2500156"/>
            <a:ext cx="1489866" cy="494010"/>
            <a:chOff x="0" y="-3128"/>
            <a:chExt cx="1489865" cy="494009"/>
          </a:xfrm>
        </p:grpSpPr>
        <p:sp>
          <p:nvSpPr>
            <p:cNvPr id="569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사각형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사각형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(0, 0), (2, 2)</a:t>
              </a:r>
            </a:p>
          </p:txBody>
        </p:sp>
      </p:grpSp>
      <p:grpSp>
        <p:nvGrpSpPr>
          <p:cNvPr id="574" name="직사각형 53"/>
          <p:cNvGrpSpPr/>
          <p:nvPr/>
        </p:nvGrpSpPr>
        <p:grpSpPr>
          <a:xfrm>
            <a:off x="8592226" y="3661860"/>
            <a:ext cx="2793086" cy="914401"/>
            <a:chOff x="0" y="0"/>
            <a:chExt cx="2793085" cy="914400"/>
          </a:xfrm>
        </p:grpSpPr>
        <p:sp>
          <p:nvSpPr>
            <p:cNvPr id="572" name="직사각형"/>
            <p:cNvSpPr/>
            <p:nvPr/>
          </p:nvSpPr>
          <p:spPr>
            <a:xfrm>
              <a:off x="0" y="0"/>
              <a:ext cx="2793086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TCP 클라이언트2"/>
            <p:cNvSpPr txBox="1"/>
            <p:nvPr/>
          </p:nvSpPr>
          <p:spPr>
            <a:xfrm>
              <a:off x="52070" y="263776"/>
              <a:ext cx="26889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TCP 클라이언트2</a:t>
              </a:r>
            </a:p>
          </p:txBody>
        </p:sp>
      </p:grpSp>
      <p:grpSp>
        <p:nvGrpSpPr>
          <p:cNvPr id="577" name="직사각형 53"/>
          <p:cNvGrpSpPr/>
          <p:nvPr/>
        </p:nvGrpSpPr>
        <p:grpSpPr>
          <a:xfrm>
            <a:off x="8592226" y="4765353"/>
            <a:ext cx="2793086" cy="914401"/>
            <a:chOff x="0" y="0"/>
            <a:chExt cx="2793085" cy="914400"/>
          </a:xfrm>
        </p:grpSpPr>
        <p:sp>
          <p:nvSpPr>
            <p:cNvPr id="575" name="직사각형"/>
            <p:cNvSpPr/>
            <p:nvPr/>
          </p:nvSpPr>
          <p:spPr>
            <a:xfrm>
              <a:off x="0" y="0"/>
              <a:ext cx="2793086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UDP 클라이언트1"/>
            <p:cNvSpPr txBox="1"/>
            <p:nvPr/>
          </p:nvSpPr>
          <p:spPr>
            <a:xfrm>
              <a:off x="52070" y="263776"/>
              <a:ext cx="26889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UDP 클라이언트1</a:t>
              </a:r>
            </a:p>
          </p:txBody>
        </p:sp>
      </p:grpSp>
      <p:sp>
        <p:nvSpPr>
          <p:cNvPr id="578" name="① 헤더 &amp; 사각형 메시지 전송"/>
          <p:cNvSpPr txBox="1"/>
          <p:nvPr/>
        </p:nvSpPr>
        <p:spPr>
          <a:xfrm rot="21480000">
            <a:off x="4578984" y="1985296"/>
            <a:ext cx="3034031" cy="411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① 헤더 &amp; 사각형 메시지 전송</a:t>
            </a:r>
          </a:p>
        </p:txBody>
      </p:sp>
      <p:grpSp>
        <p:nvGrpSpPr>
          <p:cNvPr id="581" name="직사각형 14"/>
          <p:cNvGrpSpPr/>
          <p:nvPr/>
        </p:nvGrpSpPr>
        <p:grpSpPr>
          <a:xfrm rot="21480000">
            <a:off x="4207771" y="2599096"/>
            <a:ext cx="1489866" cy="494011"/>
            <a:chOff x="0" y="-3128"/>
            <a:chExt cx="1489865" cy="494009"/>
          </a:xfrm>
        </p:grpSpPr>
        <p:sp>
          <p:nvSpPr>
            <p:cNvPr id="579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고정 크기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고정 크기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Length = 16</a:t>
              </a:r>
            </a:p>
          </p:txBody>
        </p:sp>
      </p:grpSp>
      <p:sp>
        <p:nvSpPr>
          <p:cNvPr id="582" name="TCP 클라이언트 2대, UDP 클라이언트 1대가 소켓 정보 구조체에 있다고 가정"/>
          <p:cNvSpPr txBox="1"/>
          <p:nvPr/>
        </p:nvSpPr>
        <p:spPr>
          <a:xfrm>
            <a:off x="679398" y="5773780"/>
            <a:ext cx="7896353" cy="411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TCP 클라이언트 2대, UDP 클라이언트 1대가 소켓 정보 구조체에 있다고 가정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88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586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Message Protocol – 사각형 메시지의 통신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사각형 메시지의 통신 과정</a:t>
              </a:r>
            </a:p>
          </p:txBody>
        </p:sp>
      </p:grpSp>
      <p:sp>
        <p:nvSpPr>
          <p:cNvPr id="589" name="TextBox 9"/>
          <p:cNvSpPr txBox="1"/>
          <p:nvPr/>
        </p:nvSpPr>
        <p:spPr>
          <a:xfrm>
            <a:off x="729853" y="924768"/>
            <a:ext cx="5519064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클라이언트에서 서버까지 처리 함수</a:t>
            </a:r>
          </a:p>
        </p:txBody>
      </p:sp>
      <p:pic>
        <p:nvPicPr>
          <p:cNvPr id="59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14" y="1459111"/>
            <a:ext cx="7832372" cy="5074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직사각형 6"/>
          <p:cNvSpPr/>
          <p:nvPr/>
        </p:nvSpPr>
        <p:spPr>
          <a:xfrm>
            <a:off x="326571" y="4676516"/>
            <a:ext cx="11538857" cy="191297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r">
              <a:defRPr sz="7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9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59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Message Protocol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</a:t>
              </a:r>
            </a:p>
          </p:txBody>
        </p:sp>
      </p:grpSp>
      <p:grpSp>
        <p:nvGrpSpPr>
          <p:cNvPr id="601" name="그룹"/>
          <p:cNvGrpSpPr/>
          <p:nvPr/>
        </p:nvGrpSpPr>
        <p:grpSpPr>
          <a:xfrm>
            <a:off x="3371252" y="1532393"/>
            <a:ext cx="5533060" cy="2684479"/>
            <a:chOff x="0" y="0"/>
            <a:chExt cx="5533059" cy="2684478"/>
          </a:xfrm>
        </p:grpSpPr>
        <p:sp>
          <p:nvSpPr>
            <p:cNvPr id="597" name="TextBox 14"/>
            <p:cNvSpPr txBox="1"/>
            <p:nvPr/>
          </p:nvSpPr>
          <p:spPr>
            <a:xfrm>
              <a:off x="0" y="0"/>
              <a:ext cx="5533059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Message Protocol - </a:t>
              </a:r>
              <a:r>
                <a:rPr dirty="0" err="1"/>
                <a:t>사각형</a:t>
              </a:r>
              <a:r>
                <a:rPr dirty="0"/>
                <a:t> </a:t>
              </a:r>
              <a:r>
                <a:rPr dirty="0" err="1"/>
                <a:t>메시지</a:t>
              </a:r>
              <a:r>
                <a:rPr dirty="0"/>
                <a:t> </a:t>
              </a:r>
              <a:r>
                <a:rPr dirty="0" err="1"/>
                <a:t>통신</a:t>
              </a:r>
              <a:endParaRPr dirty="0"/>
            </a:p>
          </p:txBody>
        </p:sp>
        <p:sp>
          <p:nvSpPr>
            <p:cNvPr id="598" name="TextBox 14"/>
            <p:cNvSpPr txBox="1"/>
            <p:nvPr/>
          </p:nvSpPr>
          <p:spPr>
            <a:xfrm>
              <a:off x="567515" y="1158083"/>
              <a:ext cx="4219647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2000">
                  <a:solidFill>
                    <a:srgbClr val="DE08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>
                  <a:solidFill>
                    <a:srgbClr val="000000"/>
                  </a:solidFill>
                </a:rPr>
                <a:t>2.1. 클라이언트에서</a:t>
              </a:r>
              <a:r>
                <a:t> </a:t>
              </a:r>
              <a:r>
                <a:rPr>
                  <a:solidFill>
                    <a:srgbClr val="000000"/>
                  </a:solidFill>
                </a:rPr>
                <a:t>서버로</a:t>
              </a:r>
            </a:p>
          </p:txBody>
        </p:sp>
        <p:sp>
          <p:nvSpPr>
            <p:cNvPr id="599" name="TextBox 14"/>
            <p:cNvSpPr txBox="1"/>
            <p:nvPr/>
          </p:nvSpPr>
          <p:spPr>
            <a:xfrm>
              <a:off x="614924" y="1714268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2.2. 서버에서 클라이언트로</a:t>
              </a:r>
            </a:p>
          </p:txBody>
        </p:sp>
        <p:sp>
          <p:nvSpPr>
            <p:cNvPr id="600" name="TextBox 14"/>
            <p:cNvSpPr txBox="1"/>
            <p:nvPr/>
          </p:nvSpPr>
          <p:spPr>
            <a:xfrm>
              <a:off x="614924" y="2270452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2.3. 다시 클라이언트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아래쪽 화살표[D] 10"/>
          <p:cNvSpPr/>
          <p:nvPr/>
        </p:nvSpPr>
        <p:spPr>
          <a:xfrm>
            <a:off x="4524216" y="2960840"/>
            <a:ext cx="1720586" cy="2865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480"/>
                </a:moveTo>
                <a:lnTo>
                  <a:pt x="5400" y="17480"/>
                </a:lnTo>
                <a:lnTo>
                  <a:pt x="5400" y="0"/>
                </a:lnTo>
                <a:lnTo>
                  <a:pt x="16200" y="0"/>
                </a:lnTo>
                <a:lnTo>
                  <a:pt x="16200" y="17480"/>
                </a:lnTo>
                <a:lnTo>
                  <a:pt x="21600" y="1748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2F77E7"/>
          </a:solidFill>
          <a:ln w="12700">
            <a:solidFill>
              <a:srgbClr val="2F77E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4" name="TextBox 12"/>
          <p:cNvSpPr txBox="1"/>
          <p:nvPr/>
        </p:nvSpPr>
        <p:spPr>
          <a:xfrm>
            <a:off x="5129023" y="2422787"/>
            <a:ext cx="8229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서버</a:t>
            </a:r>
            <a:endParaRPr dirty="0"/>
          </a:p>
        </p:txBody>
      </p:sp>
      <p:grpSp>
        <p:nvGrpSpPr>
          <p:cNvPr id="607" name="직사각형 36"/>
          <p:cNvGrpSpPr/>
          <p:nvPr/>
        </p:nvGrpSpPr>
        <p:grpSpPr>
          <a:xfrm>
            <a:off x="5014979" y="3069428"/>
            <a:ext cx="764460" cy="815557"/>
            <a:chOff x="0" y="0"/>
            <a:chExt cx="764459" cy="815555"/>
          </a:xfrm>
        </p:grpSpPr>
        <p:sp>
          <p:nvSpPr>
            <p:cNvPr id="605" name="직사각형"/>
            <p:cNvSpPr/>
            <p:nvPr/>
          </p:nvSpPr>
          <p:spPr>
            <a:xfrm>
              <a:off x="-1" y="0"/>
              <a:ext cx="764461" cy="815556"/>
            </a:xfrm>
            <a:prstGeom prst="rect">
              <a:avLst/>
            </a:prstGeom>
            <a:solidFill>
              <a:srgbClr val="FF6600"/>
            </a:solidFill>
            <a:ln w="127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수신…"/>
            <p:cNvSpPr txBox="1"/>
            <p:nvPr/>
          </p:nvSpPr>
          <p:spPr>
            <a:xfrm>
              <a:off x="52069" y="146158"/>
              <a:ext cx="66032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수신</a:t>
              </a:r>
            </a:p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스레드</a:t>
              </a:r>
            </a:p>
          </p:txBody>
        </p:sp>
      </p:grpSp>
      <p:sp>
        <p:nvSpPr>
          <p:cNvPr id="608" name="TextBox 37"/>
          <p:cNvSpPr txBox="1"/>
          <p:nvPr/>
        </p:nvSpPr>
        <p:spPr>
          <a:xfrm>
            <a:off x="2968986" y="3069159"/>
            <a:ext cx="1484957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Select() 대기</a:t>
            </a:r>
          </a:p>
          <a:p>
            <a:pPr>
              <a:defRPr sz="1400"/>
            </a:pPr>
            <a:r>
              <a:t>Select() 리턴</a:t>
            </a:r>
          </a:p>
        </p:txBody>
      </p:sp>
      <p:grpSp>
        <p:nvGrpSpPr>
          <p:cNvPr id="611" name="직사각형 44"/>
          <p:cNvGrpSpPr/>
          <p:nvPr/>
        </p:nvGrpSpPr>
        <p:grpSpPr>
          <a:xfrm>
            <a:off x="5014979" y="3986244"/>
            <a:ext cx="764460" cy="815557"/>
            <a:chOff x="0" y="0"/>
            <a:chExt cx="764459" cy="815555"/>
          </a:xfrm>
        </p:grpSpPr>
        <p:sp>
          <p:nvSpPr>
            <p:cNvPr id="609" name="직사각형"/>
            <p:cNvSpPr/>
            <p:nvPr/>
          </p:nvSpPr>
          <p:spPr>
            <a:xfrm>
              <a:off x="-1" y="0"/>
              <a:ext cx="764461" cy="815556"/>
            </a:xfrm>
            <a:prstGeom prst="rect">
              <a:avLst/>
            </a:prstGeom>
            <a:solidFill>
              <a:srgbClr val="FF6600"/>
            </a:solidFill>
            <a:ln w="127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수신…"/>
            <p:cNvSpPr txBox="1"/>
            <p:nvPr/>
          </p:nvSpPr>
          <p:spPr>
            <a:xfrm>
              <a:off x="52069" y="146158"/>
              <a:ext cx="66032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수신</a:t>
              </a:r>
            </a:p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스레드</a:t>
              </a:r>
            </a:p>
          </p:txBody>
        </p:sp>
      </p:grpSp>
      <p:sp>
        <p:nvSpPr>
          <p:cNvPr id="612" name="직선 화살표 연결선 50"/>
          <p:cNvSpPr/>
          <p:nvPr/>
        </p:nvSpPr>
        <p:spPr>
          <a:xfrm flipH="1">
            <a:off x="5987621" y="3563971"/>
            <a:ext cx="2212965" cy="1"/>
          </a:xfrm>
          <a:prstGeom prst="line">
            <a:avLst/>
          </a:pr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" name="직선 화살표 연결선 54"/>
          <p:cNvSpPr/>
          <p:nvPr/>
        </p:nvSpPr>
        <p:spPr>
          <a:xfrm flipH="1">
            <a:off x="5960780" y="4570909"/>
            <a:ext cx="2266580" cy="1"/>
          </a:xfrm>
          <a:prstGeom prst="line">
            <a:avLst/>
          </a:pr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4" name="TextBox 57"/>
          <p:cNvSpPr txBox="1"/>
          <p:nvPr/>
        </p:nvSpPr>
        <p:spPr>
          <a:xfrm>
            <a:off x="6239289" y="4157064"/>
            <a:ext cx="1847549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접속(가변길이)</a:t>
            </a:r>
          </a:p>
        </p:txBody>
      </p:sp>
      <p:sp>
        <p:nvSpPr>
          <p:cNvPr id="615" name="TextBox 67"/>
          <p:cNvSpPr txBox="1"/>
          <p:nvPr/>
        </p:nvSpPr>
        <p:spPr>
          <a:xfrm>
            <a:off x="6143650" y="3069159"/>
            <a:ext cx="16805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 err="1"/>
              <a:t>접속</a:t>
            </a:r>
            <a:r>
              <a:rPr dirty="0"/>
              <a:t>(</a:t>
            </a:r>
            <a:r>
              <a:rPr dirty="0" err="1"/>
              <a:t>고정길이</a:t>
            </a:r>
            <a:r>
              <a:rPr dirty="0"/>
              <a:t>)</a:t>
            </a:r>
          </a:p>
        </p:txBody>
      </p:sp>
      <p:sp>
        <p:nvSpPr>
          <p:cNvPr id="616" name="TextBox 2"/>
          <p:cNvSpPr txBox="1"/>
          <p:nvPr/>
        </p:nvSpPr>
        <p:spPr>
          <a:xfrm>
            <a:off x="2968986" y="4119952"/>
            <a:ext cx="1484957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Select() 대기</a:t>
            </a:r>
          </a:p>
          <a:p>
            <a:pPr>
              <a:defRPr sz="1400"/>
            </a:pPr>
            <a:r>
              <a:t>Select() 리턴</a:t>
            </a:r>
          </a:p>
        </p:txBody>
      </p:sp>
      <p:sp>
        <p:nvSpPr>
          <p:cNvPr id="617" name="직선 화살표 연결선 11"/>
          <p:cNvSpPr/>
          <p:nvPr/>
        </p:nvSpPr>
        <p:spPr>
          <a:xfrm>
            <a:off x="2958634" y="2954369"/>
            <a:ext cx="5829479" cy="1"/>
          </a:xfrm>
          <a:prstGeom prst="line">
            <a:avLst/>
          </a:prstGeom>
          <a:ln w="38100">
            <a:solidFill>
              <a:srgbClr val="0D0D0D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20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618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Message Protocol – 사각형 메시지의 통신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사각형 메시지의 통신 과정</a:t>
              </a:r>
            </a:p>
          </p:txBody>
        </p:sp>
      </p:grpSp>
      <p:sp>
        <p:nvSpPr>
          <p:cNvPr id="621" name="TextBox 9"/>
          <p:cNvSpPr txBox="1"/>
          <p:nvPr/>
        </p:nvSpPr>
        <p:spPr>
          <a:xfrm>
            <a:off x="729853" y="924768"/>
            <a:ext cx="349875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서버에서 클라이언트로</a:t>
            </a:r>
          </a:p>
        </p:txBody>
      </p:sp>
      <p:sp>
        <p:nvSpPr>
          <p:cNvPr id="622" name="TextBox 43"/>
          <p:cNvSpPr txBox="1"/>
          <p:nvPr/>
        </p:nvSpPr>
        <p:spPr>
          <a:xfrm>
            <a:off x="1007250" y="1599485"/>
            <a:ext cx="599058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②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수신 스레드에서 데이터 수신</a:t>
            </a:r>
          </a:p>
        </p:txBody>
      </p:sp>
      <p:sp>
        <p:nvSpPr>
          <p:cNvPr id="623" name="직선 화살표 연결선 11"/>
          <p:cNvSpPr/>
          <p:nvPr/>
        </p:nvSpPr>
        <p:spPr>
          <a:xfrm>
            <a:off x="2958634" y="3958333"/>
            <a:ext cx="5829479" cy="1"/>
          </a:xfrm>
          <a:prstGeom prst="line">
            <a:avLst/>
          </a:prstGeom>
          <a:ln w="38100">
            <a:solidFill>
              <a:srgbClr val="0D0D0D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26" name="직사각형 14"/>
          <p:cNvGrpSpPr/>
          <p:nvPr/>
        </p:nvGrpSpPr>
        <p:grpSpPr>
          <a:xfrm>
            <a:off x="8168120" y="4292623"/>
            <a:ext cx="1489866" cy="494011"/>
            <a:chOff x="0" y="-3128"/>
            <a:chExt cx="1489865" cy="494009"/>
          </a:xfrm>
        </p:grpSpPr>
        <p:sp>
          <p:nvSpPr>
            <p:cNvPr id="624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사각형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사각형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(0, 0), (2, 2)</a:t>
              </a:r>
            </a:p>
          </p:txBody>
        </p:sp>
      </p:grpSp>
      <p:grpSp>
        <p:nvGrpSpPr>
          <p:cNvPr id="629" name="직사각형 14"/>
          <p:cNvGrpSpPr/>
          <p:nvPr/>
        </p:nvGrpSpPr>
        <p:grpSpPr>
          <a:xfrm>
            <a:off x="8168120" y="3265592"/>
            <a:ext cx="1489866" cy="494011"/>
            <a:chOff x="0" y="-3128"/>
            <a:chExt cx="1489865" cy="494009"/>
          </a:xfrm>
        </p:grpSpPr>
        <p:sp>
          <p:nvSpPr>
            <p:cNvPr id="627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고정 크기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고정 크기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Length = 16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2" name="TextBox 9"/>
          <p:cNvSpPr txBox="1"/>
          <p:nvPr/>
        </p:nvSpPr>
        <p:spPr>
          <a:xfrm>
            <a:off x="3782572" y="1307293"/>
            <a:ext cx="86695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</a:t>
            </a:r>
          </a:p>
        </p:txBody>
      </p:sp>
      <p:grpSp>
        <p:nvGrpSpPr>
          <p:cNvPr id="635" name="직사각형 51"/>
          <p:cNvGrpSpPr/>
          <p:nvPr/>
        </p:nvGrpSpPr>
        <p:grpSpPr>
          <a:xfrm>
            <a:off x="3471115" y="2005968"/>
            <a:ext cx="1489866" cy="914401"/>
            <a:chOff x="0" y="0"/>
            <a:chExt cx="1489865" cy="914400"/>
          </a:xfrm>
        </p:grpSpPr>
        <p:sp>
          <p:nvSpPr>
            <p:cNvPr id="633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TCP"/>
            <p:cNvSpPr txBox="1"/>
            <p:nvPr/>
          </p:nvSpPr>
          <p:spPr>
            <a:xfrm>
              <a:off x="52069" y="271779"/>
              <a:ext cx="138572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TCP</a:t>
              </a:r>
            </a:p>
          </p:txBody>
        </p:sp>
      </p:grpSp>
      <p:grpSp>
        <p:nvGrpSpPr>
          <p:cNvPr id="638" name="직사각형 52"/>
          <p:cNvGrpSpPr/>
          <p:nvPr/>
        </p:nvGrpSpPr>
        <p:grpSpPr>
          <a:xfrm>
            <a:off x="3471115" y="2971800"/>
            <a:ext cx="1489866" cy="914400"/>
            <a:chOff x="0" y="0"/>
            <a:chExt cx="1489865" cy="914400"/>
          </a:xfrm>
        </p:grpSpPr>
        <p:sp>
          <p:nvSpPr>
            <p:cNvPr id="636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UDP"/>
            <p:cNvSpPr txBox="1"/>
            <p:nvPr/>
          </p:nvSpPr>
          <p:spPr>
            <a:xfrm>
              <a:off x="52069" y="271779"/>
              <a:ext cx="138572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UDP</a:t>
              </a:r>
            </a:p>
          </p:txBody>
        </p:sp>
      </p:grpSp>
      <p:sp>
        <p:nvSpPr>
          <p:cNvPr id="639" name="액자 12"/>
          <p:cNvSpPr/>
          <p:nvPr/>
        </p:nvSpPr>
        <p:spPr>
          <a:xfrm>
            <a:off x="3232766" y="1847236"/>
            <a:ext cx="1930641" cy="4126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5" y="32"/>
                </a:moveTo>
                <a:lnTo>
                  <a:pt x="85" y="21568"/>
                </a:lnTo>
                <a:lnTo>
                  <a:pt x="21515" y="21568"/>
                </a:lnTo>
                <a:lnTo>
                  <a:pt x="21515" y="32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642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640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Message Protocol – 사각형 메시지의 통신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사각형 메시지의 통신 과정</a:t>
              </a:r>
            </a:p>
          </p:txBody>
        </p:sp>
      </p:grpSp>
      <p:grpSp>
        <p:nvGrpSpPr>
          <p:cNvPr id="645" name="직사각형 14"/>
          <p:cNvGrpSpPr/>
          <p:nvPr/>
        </p:nvGrpSpPr>
        <p:grpSpPr>
          <a:xfrm>
            <a:off x="8518830" y="2892949"/>
            <a:ext cx="1489866" cy="494011"/>
            <a:chOff x="0" y="-3128"/>
            <a:chExt cx="1489865" cy="494009"/>
          </a:xfrm>
        </p:grpSpPr>
        <p:sp>
          <p:nvSpPr>
            <p:cNvPr id="643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사각형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사각형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(0, 0), (2, 2)</a:t>
              </a:r>
            </a:p>
          </p:txBody>
        </p:sp>
      </p:grpSp>
      <p:sp>
        <p:nvSpPr>
          <p:cNvPr id="646" name="TextBox 43"/>
          <p:cNvSpPr txBox="1"/>
          <p:nvPr/>
        </p:nvSpPr>
        <p:spPr>
          <a:xfrm>
            <a:off x="5698078" y="1729805"/>
            <a:ext cx="529446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③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공유</a:t>
            </a: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변수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버퍼에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사각형의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데이터가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저장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649" name="직사각형 52"/>
          <p:cNvGrpSpPr/>
          <p:nvPr/>
        </p:nvGrpSpPr>
        <p:grpSpPr>
          <a:xfrm>
            <a:off x="3471115" y="3937631"/>
            <a:ext cx="1489866" cy="914401"/>
            <a:chOff x="0" y="0"/>
            <a:chExt cx="1489865" cy="914400"/>
          </a:xfrm>
        </p:grpSpPr>
        <p:sp>
          <p:nvSpPr>
            <p:cNvPr id="647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공유 버퍼"/>
            <p:cNvSpPr txBox="1"/>
            <p:nvPr/>
          </p:nvSpPr>
          <p:spPr>
            <a:xfrm>
              <a:off x="52069" y="263776"/>
              <a:ext cx="13857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공유 버퍼</a:t>
              </a:r>
            </a:p>
          </p:txBody>
        </p:sp>
      </p:grpSp>
      <p:sp>
        <p:nvSpPr>
          <p:cNvPr id="650" name="구부러진 연결선[U] 19"/>
          <p:cNvSpPr/>
          <p:nvPr/>
        </p:nvSpPr>
        <p:spPr>
          <a:xfrm>
            <a:off x="4764561" y="3216307"/>
            <a:ext cx="3781645" cy="1160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800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38100">
            <a:solidFill>
              <a:srgbClr val="2F77E7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1" name="TextBox 9"/>
          <p:cNvSpPr txBox="1"/>
          <p:nvPr/>
        </p:nvSpPr>
        <p:spPr>
          <a:xfrm>
            <a:off x="729853" y="924768"/>
            <a:ext cx="349875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서버에서 클라이언트로</a:t>
            </a:r>
          </a:p>
        </p:txBody>
      </p:sp>
      <p:grpSp>
        <p:nvGrpSpPr>
          <p:cNvPr id="654" name="직사각형 52"/>
          <p:cNvGrpSpPr/>
          <p:nvPr/>
        </p:nvGrpSpPr>
        <p:grpSpPr>
          <a:xfrm>
            <a:off x="3471115" y="4903463"/>
            <a:ext cx="1489866" cy="914401"/>
            <a:chOff x="0" y="0"/>
            <a:chExt cx="1489865" cy="914400"/>
          </a:xfrm>
        </p:grpSpPr>
        <p:sp>
          <p:nvSpPr>
            <p:cNvPr id="652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송신 스레드"/>
            <p:cNvSpPr txBox="1"/>
            <p:nvPr/>
          </p:nvSpPr>
          <p:spPr>
            <a:xfrm>
              <a:off x="52069" y="263776"/>
              <a:ext cx="13857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송신 스레드</a:t>
              </a:r>
            </a:p>
          </p:txBody>
        </p:sp>
      </p:grpSp>
      <p:sp>
        <p:nvSpPr>
          <p:cNvPr id="655" name="TextBox 43"/>
          <p:cNvSpPr txBox="1"/>
          <p:nvPr/>
        </p:nvSpPr>
        <p:spPr>
          <a:xfrm>
            <a:off x="5586569" y="4729632"/>
            <a:ext cx="4980433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④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공유 버퍼를 송신스레드가 사용</a:t>
            </a:r>
          </a:p>
        </p:txBody>
      </p:sp>
      <p:sp>
        <p:nvSpPr>
          <p:cNvPr id="657" name="연결선"/>
          <p:cNvSpPr/>
          <p:nvPr/>
        </p:nvSpPr>
        <p:spPr>
          <a:xfrm>
            <a:off x="4903456" y="4547622"/>
            <a:ext cx="543624" cy="781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0" y="0"/>
                </a:moveTo>
                <a:cubicBezTo>
                  <a:pt x="21504" y="6954"/>
                  <a:pt x="21600" y="14154"/>
                  <a:pt x="288" y="21600"/>
                </a:cubicBezTo>
              </a:path>
            </a:pathLst>
          </a:custGeom>
          <a:ln w="38100">
            <a:solidFill>
              <a:schemeClr val="accent1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직사각형 6"/>
          <p:cNvGrpSpPr/>
          <p:nvPr/>
        </p:nvGrpSpPr>
        <p:grpSpPr>
          <a:xfrm>
            <a:off x="326571" y="714415"/>
            <a:ext cx="11538857" cy="5886451"/>
            <a:chOff x="0" y="0"/>
            <a:chExt cx="11538856" cy="5886450"/>
          </a:xfrm>
        </p:grpSpPr>
        <p:sp>
          <p:nvSpPr>
            <p:cNvPr id="659" name="직사각형"/>
            <p:cNvSpPr/>
            <p:nvPr/>
          </p:nvSpPr>
          <p:spPr>
            <a:xfrm>
              <a:off x="0" y="0"/>
              <a:ext cx="11538857" cy="5886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①`"/>
            <p:cNvSpPr txBox="1"/>
            <p:nvPr/>
          </p:nvSpPr>
          <p:spPr>
            <a:xfrm>
              <a:off x="45720" y="2751060"/>
              <a:ext cx="11447417" cy="384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①`</a:t>
              </a:r>
            </a:p>
          </p:txBody>
        </p:sp>
      </p:grpSp>
      <p:grpSp>
        <p:nvGrpSpPr>
          <p:cNvPr id="664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662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Message Protocol – 사각형 메시지의 통신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사각형 메시지의 통신 과정</a:t>
              </a:r>
            </a:p>
          </p:txBody>
        </p:sp>
      </p:grpSp>
      <p:sp>
        <p:nvSpPr>
          <p:cNvPr id="665" name="TextBox 43"/>
          <p:cNvSpPr txBox="1"/>
          <p:nvPr/>
        </p:nvSpPr>
        <p:spPr>
          <a:xfrm>
            <a:off x="5698078" y="1729805"/>
            <a:ext cx="587053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⑤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송신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스레드에서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정보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구조체를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참조하여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전송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66" name="TextBox 9"/>
          <p:cNvSpPr txBox="1"/>
          <p:nvPr/>
        </p:nvSpPr>
        <p:spPr>
          <a:xfrm>
            <a:off x="729853" y="924768"/>
            <a:ext cx="349875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서버에서 클라이언트로</a:t>
            </a:r>
          </a:p>
        </p:txBody>
      </p:sp>
      <p:sp>
        <p:nvSpPr>
          <p:cNvPr id="667" name="TextBox 9"/>
          <p:cNvSpPr txBox="1"/>
          <p:nvPr/>
        </p:nvSpPr>
        <p:spPr>
          <a:xfrm>
            <a:off x="2063717" y="1616285"/>
            <a:ext cx="86695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</a:t>
            </a:r>
          </a:p>
        </p:txBody>
      </p:sp>
      <p:grpSp>
        <p:nvGrpSpPr>
          <p:cNvPr id="670" name="직사각형 51"/>
          <p:cNvGrpSpPr/>
          <p:nvPr/>
        </p:nvGrpSpPr>
        <p:grpSpPr>
          <a:xfrm>
            <a:off x="1752260" y="2314959"/>
            <a:ext cx="1489866" cy="914401"/>
            <a:chOff x="0" y="0"/>
            <a:chExt cx="1489865" cy="914400"/>
          </a:xfrm>
        </p:grpSpPr>
        <p:sp>
          <p:nvSpPr>
            <p:cNvPr id="668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TCP"/>
            <p:cNvSpPr txBox="1"/>
            <p:nvPr/>
          </p:nvSpPr>
          <p:spPr>
            <a:xfrm>
              <a:off x="52069" y="271779"/>
              <a:ext cx="138572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TCP</a:t>
              </a:r>
            </a:p>
          </p:txBody>
        </p:sp>
      </p:grpSp>
      <p:grpSp>
        <p:nvGrpSpPr>
          <p:cNvPr id="673" name="직사각형 52"/>
          <p:cNvGrpSpPr/>
          <p:nvPr/>
        </p:nvGrpSpPr>
        <p:grpSpPr>
          <a:xfrm>
            <a:off x="1752260" y="3280791"/>
            <a:ext cx="1489866" cy="914401"/>
            <a:chOff x="0" y="0"/>
            <a:chExt cx="1489865" cy="914400"/>
          </a:xfrm>
        </p:grpSpPr>
        <p:sp>
          <p:nvSpPr>
            <p:cNvPr id="671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UDP"/>
            <p:cNvSpPr txBox="1"/>
            <p:nvPr/>
          </p:nvSpPr>
          <p:spPr>
            <a:xfrm>
              <a:off x="52069" y="271779"/>
              <a:ext cx="138572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UDP</a:t>
              </a:r>
            </a:p>
          </p:txBody>
        </p:sp>
      </p:grpSp>
      <p:sp>
        <p:nvSpPr>
          <p:cNvPr id="674" name="액자 12"/>
          <p:cNvSpPr/>
          <p:nvPr/>
        </p:nvSpPr>
        <p:spPr>
          <a:xfrm>
            <a:off x="1513911" y="2156228"/>
            <a:ext cx="1930640" cy="4126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5" y="32"/>
                </a:moveTo>
                <a:lnTo>
                  <a:pt x="85" y="21568"/>
                </a:lnTo>
                <a:lnTo>
                  <a:pt x="21515" y="21568"/>
                </a:lnTo>
                <a:lnTo>
                  <a:pt x="21515" y="32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677" name="직사각형 52"/>
          <p:cNvGrpSpPr/>
          <p:nvPr/>
        </p:nvGrpSpPr>
        <p:grpSpPr>
          <a:xfrm>
            <a:off x="1752260" y="4246623"/>
            <a:ext cx="1489866" cy="914401"/>
            <a:chOff x="0" y="0"/>
            <a:chExt cx="1489865" cy="914400"/>
          </a:xfrm>
        </p:grpSpPr>
        <p:sp>
          <p:nvSpPr>
            <p:cNvPr id="675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공유 버퍼"/>
            <p:cNvSpPr txBox="1"/>
            <p:nvPr/>
          </p:nvSpPr>
          <p:spPr>
            <a:xfrm>
              <a:off x="52069" y="263776"/>
              <a:ext cx="13857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공유 버퍼</a:t>
              </a:r>
            </a:p>
          </p:txBody>
        </p:sp>
      </p:grpSp>
      <p:grpSp>
        <p:nvGrpSpPr>
          <p:cNvPr id="680" name="직사각형 52"/>
          <p:cNvGrpSpPr/>
          <p:nvPr/>
        </p:nvGrpSpPr>
        <p:grpSpPr>
          <a:xfrm>
            <a:off x="1752260" y="5212455"/>
            <a:ext cx="1489866" cy="914401"/>
            <a:chOff x="0" y="0"/>
            <a:chExt cx="1489865" cy="914400"/>
          </a:xfrm>
        </p:grpSpPr>
        <p:sp>
          <p:nvSpPr>
            <p:cNvPr id="678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송신 스레드"/>
            <p:cNvSpPr txBox="1"/>
            <p:nvPr/>
          </p:nvSpPr>
          <p:spPr>
            <a:xfrm>
              <a:off x="52069" y="263776"/>
              <a:ext cx="13857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송신 스레드</a:t>
              </a:r>
            </a:p>
          </p:txBody>
        </p:sp>
      </p:grpSp>
      <p:grpSp>
        <p:nvGrpSpPr>
          <p:cNvPr id="683" name="직사각형 53"/>
          <p:cNvGrpSpPr/>
          <p:nvPr/>
        </p:nvGrpSpPr>
        <p:grpSpPr>
          <a:xfrm>
            <a:off x="8157298" y="2524706"/>
            <a:ext cx="2793087" cy="914401"/>
            <a:chOff x="0" y="0"/>
            <a:chExt cx="2793085" cy="914400"/>
          </a:xfrm>
        </p:grpSpPr>
        <p:sp>
          <p:nvSpPr>
            <p:cNvPr id="681" name="직사각형"/>
            <p:cNvSpPr/>
            <p:nvPr/>
          </p:nvSpPr>
          <p:spPr>
            <a:xfrm>
              <a:off x="0" y="0"/>
              <a:ext cx="2793086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TCP 클라이언트1"/>
            <p:cNvSpPr txBox="1"/>
            <p:nvPr/>
          </p:nvSpPr>
          <p:spPr>
            <a:xfrm>
              <a:off x="52070" y="263776"/>
              <a:ext cx="26889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TCP 클라이언트1</a:t>
              </a:r>
            </a:p>
          </p:txBody>
        </p:sp>
      </p:grpSp>
      <p:grpSp>
        <p:nvGrpSpPr>
          <p:cNvPr id="686" name="직사각형 53"/>
          <p:cNvGrpSpPr/>
          <p:nvPr/>
        </p:nvGrpSpPr>
        <p:grpSpPr>
          <a:xfrm>
            <a:off x="8157298" y="3633801"/>
            <a:ext cx="2793087" cy="914401"/>
            <a:chOff x="0" y="0"/>
            <a:chExt cx="2793085" cy="914400"/>
          </a:xfrm>
        </p:grpSpPr>
        <p:sp>
          <p:nvSpPr>
            <p:cNvPr id="684" name="직사각형"/>
            <p:cNvSpPr/>
            <p:nvPr/>
          </p:nvSpPr>
          <p:spPr>
            <a:xfrm>
              <a:off x="0" y="0"/>
              <a:ext cx="2793086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TCP 클라이언트2"/>
            <p:cNvSpPr txBox="1"/>
            <p:nvPr/>
          </p:nvSpPr>
          <p:spPr>
            <a:xfrm>
              <a:off x="52070" y="263776"/>
              <a:ext cx="26889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TCP 클라이언트2</a:t>
              </a:r>
            </a:p>
          </p:txBody>
        </p:sp>
      </p:grpSp>
      <p:grpSp>
        <p:nvGrpSpPr>
          <p:cNvPr id="689" name="직사각형 53"/>
          <p:cNvGrpSpPr/>
          <p:nvPr/>
        </p:nvGrpSpPr>
        <p:grpSpPr>
          <a:xfrm>
            <a:off x="8157298" y="4737293"/>
            <a:ext cx="2793087" cy="914401"/>
            <a:chOff x="0" y="0"/>
            <a:chExt cx="2793085" cy="914400"/>
          </a:xfrm>
        </p:grpSpPr>
        <p:sp>
          <p:nvSpPr>
            <p:cNvPr id="687" name="직사각형"/>
            <p:cNvSpPr/>
            <p:nvPr/>
          </p:nvSpPr>
          <p:spPr>
            <a:xfrm>
              <a:off x="0" y="0"/>
              <a:ext cx="2793086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UDP 클라이언트1"/>
            <p:cNvSpPr txBox="1"/>
            <p:nvPr/>
          </p:nvSpPr>
          <p:spPr>
            <a:xfrm>
              <a:off x="52070" y="263776"/>
              <a:ext cx="26889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UDP 클라이언트1</a:t>
              </a:r>
            </a:p>
          </p:txBody>
        </p:sp>
      </p:grpSp>
      <p:sp>
        <p:nvSpPr>
          <p:cNvPr id="711" name="구부러진 연결선[U] 4"/>
          <p:cNvSpPr/>
          <p:nvPr/>
        </p:nvSpPr>
        <p:spPr>
          <a:xfrm>
            <a:off x="3248479" y="3445456"/>
            <a:ext cx="5196797" cy="2199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chemeClr val="accent1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12" name="구부러진 연결선[U] 4"/>
          <p:cNvSpPr/>
          <p:nvPr/>
        </p:nvSpPr>
        <p:spPr>
          <a:xfrm>
            <a:off x="3242127" y="4404844"/>
            <a:ext cx="4908822" cy="123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chemeClr val="accent1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13" name="구부러진 연결선[U] 4"/>
          <p:cNvSpPr/>
          <p:nvPr/>
        </p:nvSpPr>
        <p:spPr>
          <a:xfrm>
            <a:off x="3248479" y="5293681"/>
            <a:ext cx="4902469" cy="351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chemeClr val="accent2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95" name="직사각형 14"/>
          <p:cNvGrpSpPr/>
          <p:nvPr/>
        </p:nvGrpSpPr>
        <p:grpSpPr>
          <a:xfrm rot="20100000">
            <a:off x="4506273" y="4123334"/>
            <a:ext cx="1489866" cy="494011"/>
            <a:chOff x="0" y="-3128"/>
            <a:chExt cx="1489865" cy="494009"/>
          </a:xfrm>
        </p:grpSpPr>
        <p:sp>
          <p:nvSpPr>
            <p:cNvPr id="693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사각형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사각형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(0, 0), (2, 2)</a:t>
              </a:r>
            </a:p>
          </p:txBody>
        </p:sp>
      </p:grpSp>
      <p:grpSp>
        <p:nvGrpSpPr>
          <p:cNvPr id="698" name="직사각형 14"/>
          <p:cNvGrpSpPr/>
          <p:nvPr/>
        </p:nvGrpSpPr>
        <p:grpSpPr>
          <a:xfrm rot="21360000">
            <a:off x="4954779" y="5586694"/>
            <a:ext cx="1489866" cy="494010"/>
            <a:chOff x="0" y="-3128"/>
            <a:chExt cx="1489865" cy="494009"/>
          </a:xfrm>
        </p:grpSpPr>
        <p:sp>
          <p:nvSpPr>
            <p:cNvPr id="696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사각형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사각형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(0, 0), (2, 2)</a:t>
              </a:r>
            </a:p>
          </p:txBody>
        </p:sp>
      </p:grpSp>
      <p:grpSp>
        <p:nvGrpSpPr>
          <p:cNvPr id="701" name="직사각형 14"/>
          <p:cNvGrpSpPr/>
          <p:nvPr/>
        </p:nvGrpSpPr>
        <p:grpSpPr>
          <a:xfrm rot="20820000">
            <a:off x="4842991" y="4829078"/>
            <a:ext cx="1489866" cy="494010"/>
            <a:chOff x="0" y="-3128"/>
            <a:chExt cx="1489865" cy="494009"/>
          </a:xfrm>
        </p:grpSpPr>
        <p:sp>
          <p:nvSpPr>
            <p:cNvPr id="699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사각형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사각형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(0, 0), (2, 2)</a:t>
              </a:r>
            </a:p>
          </p:txBody>
        </p:sp>
      </p:grpSp>
      <p:grpSp>
        <p:nvGrpSpPr>
          <p:cNvPr id="704" name="직사각형 14"/>
          <p:cNvGrpSpPr/>
          <p:nvPr/>
        </p:nvGrpSpPr>
        <p:grpSpPr>
          <a:xfrm rot="20100000">
            <a:off x="5961511" y="3410636"/>
            <a:ext cx="1489866" cy="494010"/>
            <a:chOff x="0" y="-3128"/>
            <a:chExt cx="1489865" cy="494009"/>
          </a:xfrm>
        </p:grpSpPr>
        <p:sp>
          <p:nvSpPr>
            <p:cNvPr id="702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고정 크기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고정 크기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Length = 16</a:t>
              </a:r>
            </a:p>
          </p:txBody>
        </p:sp>
      </p:grpSp>
      <p:grpSp>
        <p:nvGrpSpPr>
          <p:cNvPr id="707" name="직사각형 14"/>
          <p:cNvGrpSpPr/>
          <p:nvPr/>
        </p:nvGrpSpPr>
        <p:grpSpPr>
          <a:xfrm rot="20820000">
            <a:off x="6349083" y="4456818"/>
            <a:ext cx="1489866" cy="494011"/>
            <a:chOff x="0" y="-3128"/>
            <a:chExt cx="1489865" cy="494009"/>
          </a:xfrm>
        </p:grpSpPr>
        <p:sp>
          <p:nvSpPr>
            <p:cNvPr id="705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고정 크기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고정 크기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Length = 16</a:t>
              </a:r>
            </a:p>
          </p:txBody>
        </p:sp>
      </p:grpSp>
      <p:grpSp>
        <p:nvGrpSpPr>
          <p:cNvPr id="710" name="직사각형 14"/>
          <p:cNvGrpSpPr/>
          <p:nvPr/>
        </p:nvGrpSpPr>
        <p:grpSpPr>
          <a:xfrm rot="21360000">
            <a:off x="6518380" y="5422650"/>
            <a:ext cx="1489866" cy="494010"/>
            <a:chOff x="0" y="-3128"/>
            <a:chExt cx="1489865" cy="494009"/>
          </a:xfrm>
        </p:grpSpPr>
        <p:sp>
          <p:nvSpPr>
            <p:cNvPr id="708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고정 크기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고정 크기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Length = 16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직사각형 6"/>
          <p:cNvSpPr/>
          <p:nvPr/>
        </p:nvSpPr>
        <p:spPr>
          <a:xfrm>
            <a:off x="326571" y="7157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18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716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Message Protocol – 사각형 메시지의 통신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사각형 메시지의 통신 과정</a:t>
              </a:r>
            </a:p>
          </p:txBody>
        </p:sp>
      </p:grpSp>
      <p:sp>
        <p:nvSpPr>
          <p:cNvPr id="719" name="TextBox 9"/>
          <p:cNvSpPr txBox="1"/>
          <p:nvPr/>
        </p:nvSpPr>
        <p:spPr>
          <a:xfrm>
            <a:off x="729853" y="924768"/>
            <a:ext cx="4705329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서버에서 클라이언트로 처리 함수</a:t>
            </a:r>
          </a:p>
        </p:txBody>
      </p:sp>
      <p:pic>
        <p:nvPicPr>
          <p:cNvPr id="72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761" y="1616285"/>
            <a:ext cx="5672478" cy="4190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직사각형 6"/>
          <p:cNvSpPr/>
          <p:nvPr/>
        </p:nvSpPr>
        <p:spPr>
          <a:xfrm>
            <a:off x="326571" y="4676516"/>
            <a:ext cx="11538857" cy="191297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r">
              <a:defRPr sz="7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2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72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Message Protocol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</a:t>
              </a:r>
            </a:p>
          </p:txBody>
        </p:sp>
      </p:grpSp>
      <p:grpSp>
        <p:nvGrpSpPr>
          <p:cNvPr id="731" name="그룹"/>
          <p:cNvGrpSpPr/>
          <p:nvPr/>
        </p:nvGrpSpPr>
        <p:grpSpPr>
          <a:xfrm>
            <a:off x="3371252" y="1532393"/>
            <a:ext cx="5354678" cy="2684478"/>
            <a:chOff x="0" y="0"/>
            <a:chExt cx="5354677" cy="2684477"/>
          </a:xfrm>
        </p:grpSpPr>
        <p:sp>
          <p:nvSpPr>
            <p:cNvPr id="727" name="TextBox 14"/>
            <p:cNvSpPr txBox="1"/>
            <p:nvPr/>
          </p:nvSpPr>
          <p:spPr>
            <a:xfrm>
              <a:off x="0" y="0"/>
              <a:ext cx="535467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Message Protocol - 사각형 메시지 통신</a:t>
              </a:r>
            </a:p>
          </p:txBody>
        </p:sp>
        <p:sp>
          <p:nvSpPr>
            <p:cNvPr id="728" name="TextBox 14"/>
            <p:cNvSpPr txBox="1"/>
            <p:nvPr/>
          </p:nvSpPr>
          <p:spPr>
            <a:xfrm>
              <a:off x="567515" y="1158083"/>
              <a:ext cx="4219647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2000">
                  <a:solidFill>
                    <a:srgbClr val="DE08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>
                  <a:solidFill>
                    <a:srgbClr val="000000"/>
                  </a:solidFill>
                </a:rPr>
                <a:t>2.1. 클라이언트에서</a:t>
              </a:r>
              <a:r>
                <a:t> </a:t>
              </a:r>
              <a:r>
                <a:rPr>
                  <a:solidFill>
                    <a:srgbClr val="000000"/>
                  </a:solidFill>
                </a:rPr>
                <a:t>서버로</a:t>
              </a:r>
            </a:p>
          </p:txBody>
        </p:sp>
        <p:sp>
          <p:nvSpPr>
            <p:cNvPr id="729" name="TextBox 14"/>
            <p:cNvSpPr txBox="1"/>
            <p:nvPr/>
          </p:nvSpPr>
          <p:spPr>
            <a:xfrm>
              <a:off x="614924" y="1714268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2.2. 서버에서 클라이언트로</a:t>
              </a:r>
            </a:p>
          </p:txBody>
        </p:sp>
        <p:sp>
          <p:nvSpPr>
            <p:cNvPr id="730" name="TextBox 14"/>
            <p:cNvSpPr txBox="1"/>
            <p:nvPr/>
          </p:nvSpPr>
          <p:spPr>
            <a:xfrm>
              <a:off x="614924" y="2270452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2.3. 다시 클라이언트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직사각형 6"/>
          <p:cNvGrpSpPr/>
          <p:nvPr/>
        </p:nvGrpSpPr>
        <p:grpSpPr>
          <a:xfrm>
            <a:off x="326571" y="714415"/>
            <a:ext cx="11538857" cy="5886451"/>
            <a:chOff x="0" y="0"/>
            <a:chExt cx="11538856" cy="5886450"/>
          </a:xfrm>
        </p:grpSpPr>
        <p:sp>
          <p:nvSpPr>
            <p:cNvPr id="733" name="직사각형"/>
            <p:cNvSpPr/>
            <p:nvPr/>
          </p:nvSpPr>
          <p:spPr>
            <a:xfrm>
              <a:off x="0" y="0"/>
              <a:ext cx="11538857" cy="5886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①`"/>
            <p:cNvSpPr txBox="1"/>
            <p:nvPr/>
          </p:nvSpPr>
          <p:spPr>
            <a:xfrm>
              <a:off x="45720" y="2751060"/>
              <a:ext cx="11447417" cy="384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①`</a:t>
              </a:r>
            </a:p>
          </p:txBody>
        </p:sp>
      </p:grpSp>
      <p:grpSp>
        <p:nvGrpSpPr>
          <p:cNvPr id="738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736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Message Protocol – 사각형 메시지의 통신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사각형 메시지의 통신 과정</a:t>
              </a:r>
            </a:p>
          </p:txBody>
        </p:sp>
      </p:grpSp>
      <p:sp>
        <p:nvSpPr>
          <p:cNvPr id="739" name="TextBox 9"/>
          <p:cNvSpPr txBox="1"/>
          <p:nvPr/>
        </p:nvSpPr>
        <p:spPr>
          <a:xfrm>
            <a:off x="729853" y="924768"/>
            <a:ext cx="349875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다시 클라이언트</a:t>
            </a:r>
          </a:p>
        </p:txBody>
      </p:sp>
      <p:sp>
        <p:nvSpPr>
          <p:cNvPr id="740" name="액자 12"/>
          <p:cNvSpPr/>
          <p:nvPr/>
        </p:nvSpPr>
        <p:spPr>
          <a:xfrm>
            <a:off x="6845280" y="2015929"/>
            <a:ext cx="1930641" cy="2680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5" y="32"/>
                </a:moveTo>
                <a:lnTo>
                  <a:pt x="85" y="21568"/>
                </a:lnTo>
                <a:lnTo>
                  <a:pt x="21515" y="21568"/>
                </a:lnTo>
                <a:lnTo>
                  <a:pt x="21515" y="32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743" name="직사각형 51"/>
          <p:cNvGrpSpPr/>
          <p:nvPr/>
        </p:nvGrpSpPr>
        <p:grpSpPr>
          <a:xfrm>
            <a:off x="7065667" y="2321020"/>
            <a:ext cx="1489866" cy="914401"/>
            <a:chOff x="0" y="0"/>
            <a:chExt cx="1489865" cy="914400"/>
          </a:xfrm>
        </p:grpSpPr>
        <p:sp>
          <p:nvSpPr>
            <p:cNvPr id="741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수신 스레드"/>
            <p:cNvSpPr txBox="1"/>
            <p:nvPr/>
          </p:nvSpPr>
          <p:spPr>
            <a:xfrm>
              <a:off x="52069" y="263776"/>
              <a:ext cx="13857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수신 스레드</a:t>
              </a:r>
            </a:p>
          </p:txBody>
        </p:sp>
      </p:grpSp>
      <p:sp>
        <p:nvSpPr>
          <p:cNvPr id="744" name="TextBox 9"/>
          <p:cNvSpPr txBox="1"/>
          <p:nvPr/>
        </p:nvSpPr>
        <p:spPr>
          <a:xfrm>
            <a:off x="7100458" y="1475986"/>
            <a:ext cx="1806957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클라이언트1</a:t>
            </a:r>
          </a:p>
        </p:txBody>
      </p:sp>
      <p:sp>
        <p:nvSpPr>
          <p:cNvPr id="756" name="구부러진 연결선[U] 4"/>
          <p:cNvSpPr/>
          <p:nvPr/>
        </p:nvSpPr>
        <p:spPr>
          <a:xfrm>
            <a:off x="730537" y="2778221"/>
            <a:ext cx="6335129" cy="2754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chemeClr val="accent1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48" name="직사각형 14"/>
          <p:cNvGrpSpPr/>
          <p:nvPr/>
        </p:nvGrpSpPr>
        <p:grpSpPr>
          <a:xfrm rot="20100000">
            <a:off x="2051037" y="4011095"/>
            <a:ext cx="1489866" cy="494010"/>
            <a:chOff x="0" y="-3128"/>
            <a:chExt cx="1489865" cy="494009"/>
          </a:xfrm>
        </p:grpSpPr>
        <p:sp>
          <p:nvSpPr>
            <p:cNvPr id="746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사각형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사각형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(0, 0), (2, 2)</a:t>
              </a:r>
            </a:p>
          </p:txBody>
        </p:sp>
      </p:grpSp>
      <p:grpSp>
        <p:nvGrpSpPr>
          <p:cNvPr id="751" name="직사각형 14"/>
          <p:cNvGrpSpPr/>
          <p:nvPr/>
        </p:nvGrpSpPr>
        <p:grpSpPr>
          <a:xfrm rot="20100000">
            <a:off x="3506275" y="3298397"/>
            <a:ext cx="1489866" cy="494010"/>
            <a:chOff x="0" y="-3128"/>
            <a:chExt cx="1489865" cy="494009"/>
          </a:xfrm>
        </p:grpSpPr>
        <p:sp>
          <p:nvSpPr>
            <p:cNvPr id="749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고정 크기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고정 크기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Length = 16</a:t>
              </a:r>
            </a:p>
          </p:txBody>
        </p:sp>
      </p:grpSp>
      <p:grpSp>
        <p:nvGrpSpPr>
          <p:cNvPr id="754" name="직사각형 51"/>
          <p:cNvGrpSpPr/>
          <p:nvPr/>
        </p:nvGrpSpPr>
        <p:grpSpPr>
          <a:xfrm>
            <a:off x="7065667" y="3402055"/>
            <a:ext cx="1489866" cy="914401"/>
            <a:chOff x="0" y="0"/>
            <a:chExt cx="1489865" cy="914400"/>
          </a:xfrm>
        </p:grpSpPr>
        <p:sp>
          <p:nvSpPr>
            <p:cNvPr id="752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송신 스레드"/>
            <p:cNvSpPr txBox="1"/>
            <p:nvPr/>
          </p:nvSpPr>
          <p:spPr>
            <a:xfrm>
              <a:off x="52069" y="263776"/>
              <a:ext cx="13857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송신 스레드</a:t>
              </a:r>
            </a:p>
          </p:txBody>
        </p:sp>
      </p:grpSp>
      <p:sp>
        <p:nvSpPr>
          <p:cNvPr id="755" name="① 서버로부터 데이터 수신"/>
          <p:cNvSpPr txBox="1"/>
          <p:nvPr/>
        </p:nvSpPr>
        <p:spPr>
          <a:xfrm>
            <a:off x="3596890" y="1510913"/>
            <a:ext cx="2732787" cy="411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① 서버로부터 데이터 수신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19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컨텍스트 다이어그램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컨텍스트 다이어그램</a:t>
              </a:r>
            </a:p>
          </p:txBody>
        </p:sp>
      </p:grpSp>
      <p:sp>
        <p:nvSpPr>
          <p:cNvPr id="122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3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4" y="1160235"/>
            <a:ext cx="10402391" cy="4628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직사각형 6"/>
          <p:cNvGrpSpPr/>
          <p:nvPr/>
        </p:nvGrpSpPr>
        <p:grpSpPr>
          <a:xfrm>
            <a:off x="326571" y="756505"/>
            <a:ext cx="11538858" cy="5886451"/>
            <a:chOff x="0" y="0"/>
            <a:chExt cx="11538856" cy="5886450"/>
          </a:xfrm>
        </p:grpSpPr>
        <p:sp>
          <p:nvSpPr>
            <p:cNvPr id="758" name="직사각형"/>
            <p:cNvSpPr/>
            <p:nvPr/>
          </p:nvSpPr>
          <p:spPr>
            <a:xfrm>
              <a:off x="0" y="0"/>
              <a:ext cx="11538857" cy="5886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①`"/>
            <p:cNvSpPr txBox="1"/>
            <p:nvPr/>
          </p:nvSpPr>
          <p:spPr>
            <a:xfrm>
              <a:off x="45720" y="2751060"/>
              <a:ext cx="11447417" cy="384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①`</a:t>
              </a:r>
            </a:p>
          </p:txBody>
        </p:sp>
      </p:grpSp>
      <p:grpSp>
        <p:nvGrpSpPr>
          <p:cNvPr id="763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761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Message Protocol – 사각형 메시지의 통신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사각형 메시지의 통신 과정</a:t>
              </a:r>
            </a:p>
          </p:txBody>
        </p:sp>
      </p:grpSp>
      <p:sp>
        <p:nvSpPr>
          <p:cNvPr id="764" name="TextBox 9"/>
          <p:cNvSpPr txBox="1"/>
          <p:nvPr/>
        </p:nvSpPr>
        <p:spPr>
          <a:xfrm>
            <a:off x="729853" y="924768"/>
            <a:ext cx="349875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다시 클라이언트</a:t>
            </a:r>
          </a:p>
        </p:txBody>
      </p:sp>
      <p:sp>
        <p:nvSpPr>
          <p:cNvPr id="765" name="액자 12"/>
          <p:cNvSpPr/>
          <p:nvPr/>
        </p:nvSpPr>
        <p:spPr>
          <a:xfrm>
            <a:off x="2257496" y="2717425"/>
            <a:ext cx="1930641" cy="2680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5" y="32"/>
                </a:moveTo>
                <a:lnTo>
                  <a:pt x="85" y="21568"/>
                </a:lnTo>
                <a:lnTo>
                  <a:pt x="21515" y="21568"/>
                </a:lnTo>
                <a:lnTo>
                  <a:pt x="21515" y="32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768" name="직사각형 51"/>
          <p:cNvGrpSpPr/>
          <p:nvPr/>
        </p:nvGrpSpPr>
        <p:grpSpPr>
          <a:xfrm>
            <a:off x="2477884" y="3022516"/>
            <a:ext cx="1489866" cy="914401"/>
            <a:chOff x="0" y="0"/>
            <a:chExt cx="1489865" cy="914400"/>
          </a:xfrm>
        </p:grpSpPr>
        <p:sp>
          <p:nvSpPr>
            <p:cNvPr id="766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수신 스레드"/>
            <p:cNvSpPr txBox="1"/>
            <p:nvPr/>
          </p:nvSpPr>
          <p:spPr>
            <a:xfrm>
              <a:off x="52069" y="263776"/>
              <a:ext cx="13857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수신 스레드</a:t>
              </a:r>
            </a:p>
          </p:txBody>
        </p:sp>
      </p:grpSp>
      <p:sp>
        <p:nvSpPr>
          <p:cNvPr id="769" name="TextBox 9"/>
          <p:cNvSpPr txBox="1"/>
          <p:nvPr/>
        </p:nvSpPr>
        <p:spPr>
          <a:xfrm>
            <a:off x="2512674" y="2177482"/>
            <a:ext cx="1806957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클라이언트1</a:t>
            </a:r>
          </a:p>
        </p:txBody>
      </p:sp>
      <p:grpSp>
        <p:nvGrpSpPr>
          <p:cNvPr id="772" name="직사각형 14"/>
          <p:cNvGrpSpPr/>
          <p:nvPr/>
        </p:nvGrpSpPr>
        <p:grpSpPr>
          <a:xfrm>
            <a:off x="5498523" y="3810600"/>
            <a:ext cx="1489866" cy="494010"/>
            <a:chOff x="0" y="-3128"/>
            <a:chExt cx="1489865" cy="494009"/>
          </a:xfrm>
        </p:grpSpPr>
        <p:sp>
          <p:nvSpPr>
            <p:cNvPr id="770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사각형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사각형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(0, 0), (2, 2)</a:t>
              </a:r>
            </a:p>
          </p:txBody>
        </p:sp>
      </p:grpSp>
      <p:grpSp>
        <p:nvGrpSpPr>
          <p:cNvPr id="775" name="직사각형 14"/>
          <p:cNvGrpSpPr/>
          <p:nvPr/>
        </p:nvGrpSpPr>
        <p:grpSpPr>
          <a:xfrm>
            <a:off x="5498523" y="2488676"/>
            <a:ext cx="1489866" cy="494011"/>
            <a:chOff x="0" y="-3128"/>
            <a:chExt cx="1489865" cy="494009"/>
          </a:xfrm>
        </p:grpSpPr>
        <p:sp>
          <p:nvSpPr>
            <p:cNvPr id="773" name="직사각형"/>
            <p:cNvSpPr/>
            <p:nvPr/>
          </p:nvSpPr>
          <p:spPr>
            <a:xfrm>
              <a:off x="0" y="0"/>
              <a:ext cx="1489866" cy="48775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고정 크기 메시지…"/>
            <p:cNvSpPr txBox="1"/>
            <p:nvPr/>
          </p:nvSpPr>
          <p:spPr>
            <a:xfrm>
              <a:off x="27774" y="-3129"/>
              <a:ext cx="1434317" cy="49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고정 크기 메시지</a:t>
              </a:r>
            </a:p>
            <a:p>
              <a:pPr algn="ctr">
                <a:defRPr sz="1300">
                  <a:solidFill>
                    <a:srgbClr val="FFFFFF"/>
                  </a:solidFill>
                </a:defRPr>
              </a:pPr>
              <a:r>
                <a:t>Length = 16</a:t>
              </a:r>
            </a:p>
          </p:txBody>
        </p:sp>
      </p:grpSp>
      <p:grpSp>
        <p:nvGrpSpPr>
          <p:cNvPr id="778" name="직사각형 51"/>
          <p:cNvGrpSpPr/>
          <p:nvPr/>
        </p:nvGrpSpPr>
        <p:grpSpPr>
          <a:xfrm>
            <a:off x="2477884" y="4103551"/>
            <a:ext cx="1489866" cy="914401"/>
            <a:chOff x="0" y="0"/>
            <a:chExt cx="1489865" cy="914400"/>
          </a:xfrm>
        </p:grpSpPr>
        <p:sp>
          <p:nvSpPr>
            <p:cNvPr id="776" name="직사각형"/>
            <p:cNvSpPr/>
            <p:nvPr/>
          </p:nvSpPr>
          <p:spPr>
            <a:xfrm>
              <a:off x="-1" y="0"/>
              <a:ext cx="1489867" cy="914400"/>
            </a:xfrm>
            <a:prstGeom prst="rect">
              <a:avLst/>
            </a:prstGeom>
            <a:solidFill>
              <a:srgbClr val="2F77E7"/>
            </a:solidFill>
            <a:ln w="12700" cap="flat">
              <a:solidFill>
                <a:srgbClr val="2F77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송신 스레드"/>
            <p:cNvSpPr txBox="1"/>
            <p:nvPr/>
          </p:nvSpPr>
          <p:spPr>
            <a:xfrm>
              <a:off x="52069" y="263776"/>
              <a:ext cx="13857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송신 스레드</a:t>
              </a:r>
            </a:p>
          </p:txBody>
        </p:sp>
      </p:grpSp>
      <p:sp>
        <p:nvSpPr>
          <p:cNvPr id="779" name="② 고정 크기 메시지를 확인"/>
          <p:cNvSpPr txBox="1"/>
          <p:nvPr/>
        </p:nvSpPr>
        <p:spPr>
          <a:xfrm>
            <a:off x="5827647" y="1819572"/>
            <a:ext cx="2803399" cy="41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② 고정 크기 메시지를 확인</a:t>
            </a:r>
          </a:p>
        </p:txBody>
      </p:sp>
      <p:sp>
        <p:nvSpPr>
          <p:cNvPr id="780" name="구부러진 연결선[U] 19"/>
          <p:cNvSpPr/>
          <p:nvPr/>
        </p:nvSpPr>
        <p:spPr>
          <a:xfrm>
            <a:off x="3768437" y="2764592"/>
            <a:ext cx="1730086" cy="847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800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38100">
            <a:solidFill>
              <a:srgbClr val="2F77E7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1" name="다음에 올 데이터의 길이 = 16…"/>
          <p:cNvSpPr txBox="1"/>
          <p:nvPr/>
        </p:nvSpPr>
        <p:spPr>
          <a:xfrm>
            <a:off x="7371669" y="2395529"/>
            <a:ext cx="3089149" cy="73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다음에 올 데이터의 길이 = 16</a:t>
            </a:r>
          </a:p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데이터의 타입 = 사각형</a:t>
            </a:r>
          </a:p>
        </p:txBody>
      </p:sp>
      <p:sp>
        <p:nvSpPr>
          <p:cNvPr id="782" name="구부러진 연결선[U] 19"/>
          <p:cNvSpPr/>
          <p:nvPr/>
        </p:nvSpPr>
        <p:spPr>
          <a:xfrm>
            <a:off x="6224404" y="3009950"/>
            <a:ext cx="28089" cy="804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38100">
            <a:solidFill>
              <a:srgbClr val="2F77E7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3" name="메시지 타입이 사각형이므로…"/>
          <p:cNvSpPr txBox="1"/>
          <p:nvPr/>
        </p:nvSpPr>
        <p:spPr>
          <a:xfrm>
            <a:off x="7371669" y="3759978"/>
            <a:ext cx="3311161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메시지</a:t>
            </a:r>
            <a:r>
              <a:rPr dirty="0"/>
              <a:t> </a:t>
            </a:r>
            <a:r>
              <a:rPr dirty="0" err="1"/>
              <a:t>타입이</a:t>
            </a:r>
            <a:r>
              <a:rPr dirty="0"/>
              <a:t> </a:t>
            </a:r>
            <a:r>
              <a:rPr dirty="0" err="1"/>
              <a:t>사각형이므로</a:t>
            </a:r>
            <a:endParaRPr dirty="0"/>
          </a:p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자식</a:t>
            </a:r>
            <a:r>
              <a:rPr dirty="0"/>
              <a:t> </a:t>
            </a:r>
            <a:r>
              <a:rPr dirty="0" err="1"/>
              <a:t>프로시저에게</a:t>
            </a:r>
            <a:r>
              <a:rPr dirty="0"/>
              <a:t> </a:t>
            </a:r>
            <a:endParaRPr lang="en-US" dirty="0"/>
          </a:p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WM_DRAWRECTANGLE </a:t>
            </a:r>
            <a:endParaRPr dirty="0"/>
          </a:p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메시지</a:t>
            </a:r>
            <a:r>
              <a:rPr dirty="0"/>
              <a:t> </a:t>
            </a:r>
            <a:r>
              <a:rPr dirty="0" err="1"/>
              <a:t>전송</a:t>
            </a:r>
            <a:endParaRPr dirty="0"/>
          </a:p>
        </p:txBody>
      </p:sp>
      <p:sp>
        <p:nvSpPr>
          <p:cNvPr id="784" name="③ 가변 크기 메시지를 확인"/>
          <p:cNvSpPr txBox="1"/>
          <p:nvPr/>
        </p:nvSpPr>
        <p:spPr>
          <a:xfrm>
            <a:off x="5827647" y="5132524"/>
            <a:ext cx="2803399" cy="411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③ 가변 크기 메시지를 확인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89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787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Message Protocol – 사각형 메시지의 통신 과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사각형 메시지의 통신 과정</a:t>
              </a:r>
            </a:p>
          </p:txBody>
        </p:sp>
      </p:grpSp>
      <p:sp>
        <p:nvSpPr>
          <p:cNvPr id="790" name="TextBox 9"/>
          <p:cNvSpPr txBox="1"/>
          <p:nvPr/>
        </p:nvSpPr>
        <p:spPr>
          <a:xfrm>
            <a:off x="729853" y="924768"/>
            <a:ext cx="349875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다시 클라이언트 함수</a:t>
            </a:r>
          </a:p>
        </p:txBody>
      </p:sp>
      <p:pic>
        <p:nvPicPr>
          <p:cNvPr id="79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30" y="1433681"/>
            <a:ext cx="9391510" cy="5040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793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Message Protocol – 메시지와 도형 그리기 코드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Message Protocol – 메시지와 도형 그리기 코드</a:t>
              </a:r>
            </a:p>
          </p:txBody>
        </p:sp>
      </p:grpSp>
      <p:sp>
        <p:nvSpPr>
          <p:cNvPr id="796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7" name="TextBox 13"/>
          <p:cNvSpPr txBox="1"/>
          <p:nvPr/>
        </p:nvSpPr>
        <p:spPr>
          <a:xfrm>
            <a:off x="681885" y="1148601"/>
            <a:ext cx="5058785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클라이언트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송신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스레드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8" name="직선 화살표 연결선 11"/>
          <p:cNvSpPr/>
          <p:nvPr/>
        </p:nvSpPr>
        <p:spPr>
          <a:xfrm flipH="1">
            <a:off x="510717" y="1137215"/>
            <a:ext cx="1" cy="400111"/>
          </a:xfrm>
          <a:prstGeom prst="line">
            <a:avLst/>
          </a:prstGeom>
          <a:ln w="635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9" name="직선 화살표 연결선 15"/>
          <p:cNvSpPr/>
          <p:nvPr/>
        </p:nvSpPr>
        <p:spPr>
          <a:xfrm>
            <a:off x="5330907" y="923429"/>
            <a:ext cx="407134" cy="1"/>
          </a:xfrm>
          <a:prstGeom prst="line">
            <a:avLst/>
          </a:prstGeom>
          <a:ln w="635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0" name="TextBox 18"/>
          <p:cNvSpPr txBox="1"/>
          <p:nvPr/>
        </p:nvSpPr>
        <p:spPr>
          <a:xfrm>
            <a:off x="1775521" y="770667"/>
            <a:ext cx="349844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프로시저의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도형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그리기</a:t>
            </a:r>
            <a:r>
              <a:rPr dirty="0"/>
              <a:t>(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중략</a:t>
            </a:r>
            <a:r>
              <a:rPr dirty="0"/>
              <a:t>)</a:t>
            </a:r>
          </a:p>
        </p:txBody>
      </p:sp>
      <p:pic>
        <p:nvPicPr>
          <p:cNvPr id="801" name="그림 14" descr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881" y="703036"/>
            <a:ext cx="6156162" cy="5886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9" y="1560097"/>
            <a:ext cx="5769418" cy="5029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0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Client Management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</a:t>
              </a:r>
            </a:p>
          </p:txBody>
        </p:sp>
      </p:grpSp>
      <p:sp>
        <p:nvSpPr>
          <p:cNvPr id="807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8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4" y="1160235"/>
            <a:ext cx="10402391" cy="4628588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액자 1"/>
          <p:cNvSpPr/>
          <p:nvPr/>
        </p:nvSpPr>
        <p:spPr>
          <a:xfrm>
            <a:off x="7088558" y="3812903"/>
            <a:ext cx="1143209" cy="645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80" y="1383"/>
                </a:moveTo>
                <a:lnTo>
                  <a:pt x="780" y="20217"/>
                </a:lnTo>
                <a:lnTo>
                  <a:pt x="20820" y="20217"/>
                </a:lnTo>
                <a:lnTo>
                  <a:pt x="20820" y="1383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2" name="직사각형 6"/>
          <p:cNvSpPr/>
          <p:nvPr/>
        </p:nvSpPr>
        <p:spPr>
          <a:xfrm>
            <a:off x="326571" y="4676516"/>
            <a:ext cx="11538857" cy="191297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r">
              <a:defRPr sz="7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15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13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Client Management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</a:t>
              </a:r>
            </a:p>
          </p:txBody>
        </p:sp>
      </p:grpSp>
      <p:grpSp>
        <p:nvGrpSpPr>
          <p:cNvPr id="820" name="그룹"/>
          <p:cNvGrpSpPr/>
          <p:nvPr/>
        </p:nvGrpSpPr>
        <p:grpSpPr>
          <a:xfrm>
            <a:off x="1277006" y="1532393"/>
            <a:ext cx="9637988" cy="2128294"/>
            <a:chOff x="0" y="0"/>
            <a:chExt cx="9637986" cy="2128293"/>
          </a:xfrm>
        </p:grpSpPr>
        <p:sp>
          <p:nvSpPr>
            <p:cNvPr id="816" name="TextBox 14"/>
            <p:cNvSpPr txBox="1"/>
            <p:nvPr/>
          </p:nvSpPr>
          <p:spPr>
            <a:xfrm>
              <a:off x="2094245" y="0"/>
              <a:ext cx="535467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Client Management</a:t>
              </a:r>
            </a:p>
          </p:txBody>
        </p:sp>
        <p:sp>
          <p:nvSpPr>
            <p:cNvPr id="817" name="TextBox 14"/>
            <p:cNvSpPr txBox="1"/>
            <p:nvPr/>
          </p:nvSpPr>
          <p:spPr>
            <a:xfrm>
              <a:off x="0" y="601899"/>
              <a:ext cx="9637987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1. 클라이언트 리스트 출력</a:t>
              </a:r>
            </a:p>
          </p:txBody>
        </p:sp>
        <p:sp>
          <p:nvSpPr>
            <p:cNvPr id="818" name="TextBox 14"/>
            <p:cNvSpPr txBox="1"/>
            <p:nvPr/>
          </p:nvSpPr>
          <p:spPr>
            <a:xfrm>
              <a:off x="2661760" y="1158083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2. 블랙리스트 설정</a:t>
              </a:r>
            </a:p>
          </p:txBody>
        </p:sp>
        <p:sp>
          <p:nvSpPr>
            <p:cNvPr id="819" name="TextBox 14"/>
            <p:cNvSpPr txBox="1"/>
            <p:nvPr/>
          </p:nvSpPr>
          <p:spPr>
            <a:xfrm>
              <a:off x="2709169" y="1714268"/>
              <a:ext cx="4219648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3. 금지 단어 설정</a:t>
              </a:r>
            </a:p>
          </p:txBody>
        </p:sp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22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Client Management – 클라이언트 리스트 출력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 – 클라이언트 리스트 출력</a:t>
              </a:r>
            </a:p>
          </p:txBody>
        </p:sp>
      </p:grpSp>
      <p:sp>
        <p:nvSpPr>
          <p:cNvPr id="825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26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56" y="2171469"/>
            <a:ext cx="11045886" cy="2515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29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89" y="1616446"/>
            <a:ext cx="8606419" cy="4059631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TextBox 8"/>
          <p:cNvSpPr txBox="1"/>
          <p:nvPr/>
        </p:nvSpPr>
        <p:spPr>
          <a:xfrm>
            <a:off x="1981200" y="5785632"/>
            <a:ext cx="6004560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함초롬바탕"/>
                <a:ea typeface="함초롬바탕"/>
                <a:cs typeface="함초롬바탕"/>
                <a:sym typeface="함초롬바탕"/>
              </a:defRPr>
            </a:lvl1pPr>
          </a:lstStyle>
          <a:p>
            <a:r>
              <a:t>클라이언트 리스트</a:t>
            </a:r>
          </a:p>
        </p:txBody>
      </p:sp>
      <p:grpSp>
        <p:nvGrpSpPr>
          <p:cNvPr id="833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31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Client Management – 클라이언트 리스트 출력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 – 클라이언트 리스트 출력</a:t>
              </a:r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6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4" y="1160235"/>
            <a:ext cx="10402391" cy="4628588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액자 1"/>
          <p:cNvSpPr/>
          <p:nvPr/>
        </p:nvSpPr>
        <p:spPr>
          <a:xfrm>
            <a:off x="7500038" y="4651103"/>
            <a:ext cx="1143209" cy="645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80" y="1383"/>
                </a:moveTo>
                <a:lnTo>
                  <a:pt x="780" y="20217"/>
                </a:lnTo>
                <a:lnTo>
                  <a:pt x="20820" y="20217"/>
                </a:lnTo>
                <a:lnTo>
                  <a:pt x="20820" y="1383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840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38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lient Management – 블랙리스트 설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 – 블랙리스트 설정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43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7" y="2347685"/>
            <a:ext cx="11405924" cy="25971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4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lient Management – 블랙리스트 설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 – 블랙리스트 설정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9" name="TextBox 13"/>
          <p:cNvSpPr txBox="1"/>
          <p:nvPr/>
        </p:nvSpPr>
        <p:spPr>
          <a:xfrm>
            <a:off x="545540" y="896647"/>
            <a:ext cx="5058785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블랙리스트 구조체</a:t>
            </a:r>
          </a:p>
        </p:txBody>
      </p:sp>
      <p:sp>
        <p:nvSpPr>
          <p:cNvPr id="850" name="TextBox 33"/>
          <p:cNvSpPr txBox="1"/>
          <p:nvPr/>
        </p:nvSpPr>
        <p:spPr>
          <a:xfrm>
            <a:off x="545540" y="2665665"/>
            <a:ext cx="5058785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블랙리스트 </a:t>
            </a:r>
          </a:p>
        </p:txBody>
      </p:sp>
      <p:pic>
        <p:nvPicPr>
          <p:cNvPr id="851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25" y="1340819"/>
            <a:ext cx="5219701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TextBox 3"/>
          <p:cNvSpPr txBox="1"/>
          <p:nvPr/>
        </p:nvSpPr>
        <p:spPr>
          <a:xfrm>
            <a:off x="6228344" y="873751"/>
            <a:ext cx="5058785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블랙리스트 구현 모음</a:t>
            </a:r>
          </a:p>
        </p:txBody>
      </p:sp>
      <p:pic>
        <p:nvPicPr>
          <p:cNvPr id="853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79" y="1296757"/>
            <a:ext cx="5807448" cy="5330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그림 15" descr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20" y="3097603"/>
            <a:ext cx="5261942" cy="3412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7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55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Client Management – 블랙리스트 설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 – 블랙리스트 설정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25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" name="Multi-data Transmission Program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Multi-data Transmission Program</a:t>
              </a:r>
            </a:p>
          </p:txBody>
        </p:sp>
      </p:grpSp>
      <p:sp>
        <p:nvSpPr>
          <p:cNvPr id="128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9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4" y="1160235"/>
            <a:ext cx="10402391" cy="4628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액자 1"/>
          <p:cNvSpPr/>
          <p:nvPr/>
        </p:nvSpPr>
        <p:spPr>
          <a:xfrm>
            <a:off x="5140035" y="1628947"/>
            <a:ext cx="1842656" cy="878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1383"/>
                </a:moveTo>
                <a:lnTo>
                  <a:pt x="713" y="20217"/>
                </a:lnTo>
                <a:lnTo>
                  <a:pt x="20887" y="20217"/>
                </a:lnTo>
                <a:lnTo>
                  <a:pt x="20887" y="1383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60" name="그림 3" descr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89" y="1443016"/>
            <a:ext cx="8924821" cy="4417788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TextBox 8"/>
          <p:cNvSpPr txBox="1"/>
          <p:nvPr/>
        </p:nvSpPr>
        <p:spPr>
          <a:xfrm>
            <a:off x="1679309" y="5860803"/>
            <a:ext cx="6004560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블랙리스트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https://youtu.be/2hm0AG5o6tA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맑은 고딕"/>
              </a:rPr>
              <a:t> </a:t>
            </a:r>
          </a:p>
        </p:txBody>
      </p:sp>
      <p:grpSp>
        <p:nvGrpSpPr>
          <p:cNvPr id="864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62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Client Management – 블랙리스트 설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 – 블랙리스트 설정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66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Client Management – 금지 단어 설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 – 금지 단어 설정</a:t>
              </a:r>
            </a:p>
          </p:txBody>
        </p:sp>
      </p:grpSp>
      <p:sp>
        <p:nvSpPr>
          <p:cNvPr id="869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0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4" y="1160235"/>
            <a:ext cx="10402391" cy="4628588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액자 1"/>
          <p:cNvSpPr/>
          <p:nvPr/>
        </p:nvSpPr>
        <p:spPr>
          <a:xfrm>
            <a:off x="8735649" y="4651103"/>
            <a:ext cx="1143209" cy="645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80" y="1383"/>
                </a:moveTo>
                <a:lnTo>
                  <a:pt x="780" y="20217"/>
                </a:lnTo>
                <a:lnTo>
                  <a:pt x="20820" y="20217"/>
                </a:lnTo>
                <a:lnTo>
                  <a:pt x="20820" y="1383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4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1" y="2265771"/>
            <a:ext cx="11593676" cy="27609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75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Client Management – 금지 단어 설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 – 금지 단어 설정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0" name="TextBox 1"/>
          <p:cNvSpPr txBox="1"/>
          <p:nvPr/>
        </p:nvSpPr>
        <p:spPr>
          <a:xfrm>
            <a:off x="583373" y="938720"/>
            <a:ext cx="5058785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금지단어 코드</a:t>
            </a:r>
            <a:r>
              <a:t>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모음</a:t>
            </a:r>
          </a:p>
        </p:txBody>
      </p:sp>
      <p:pic>
        <p:nvPicPr>
          <p:cNvPr id="881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795" y="1525354"/>
            <a:ext cx="6177551" cy="49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54" y="1525354"/>
            <a:ext cx="4695296" cy="39278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5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83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Client Management – 금지 단어 설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 – 금지 단어 설정</a:t>
              </a:r>
            </a:p>
          </p:txBody>
        </p:sp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8" name="TextBox 8"/>
          <p:cNvSpPr txBox="1"/>
          <p:nvPr/>
        </p:nvSpPr>
        <p:spPr>
          <a:xfrm>
            <a:off x="1611282" y="5880448"/>
            <a:ext cx="600456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금지단어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https://youtu.be/PFS5Z__yJD8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맑은 고딕"/>
              </a:rPr>
              <a:t> </a:t>
            </a:r>
          </a:p>
        </p:txBody>
      </p:sp>
      <p:pic>
        <p:nvPicPr>
          <p:cNvPr id="889" name="그림 2" descr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65562" y="1456869"/>
            <a:ext cx="8607940" cy="43470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2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90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Client Management – 금지 단어 설정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Client Management – 금지 단어 설정</a:t>
              </a:r>
            </a:p>
          </p:txBody>
        </p:sp>
      </p:grp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89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Notice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Notice</a:t>
              </a:r>
            </a:p>
          </p:txBody>
        </p:sp>
      </p:grpSp>
      <p:sp>
        <p:nvSpPr>
          <p:cNvPr id="897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98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4" y="1160235"/>
            <a:ext cx="10402391" cy="4628588"/>
          </a:xfrm>
          <a:prstGeom prst="rect">
            <a:avLst/>
          </a:prstGeom>
          <a:ln w="12700">
            <a:miter lim="400000"/>
          </a:ln>
        </p:spPr>
      </p:pic>
      <p:sp>
        <p:nvSpPr>
          <p:cNvPr id="899" name="액자 1"/>
          <p:cNvSpPr/>
          <p:nvPr/>
        </p:nvSpPr>
        <p:spPr>
          <a:xfrm>
            <a:off x="9665290" y="3812903"/>
            <a:ext cx="1143209" cy="645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80" y="1383"/>
                </a:moveTo>
                <a:lnTo>
                  <a:pt x="780" y="20217"/>
                </a:lnTo>
                <a:lnTo>
                  <a:pt x="20820" y="20217"/>
                </a:lnTo>
                <a:lnTo>
                  <a:pt x="20820" y="1383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2" name="직사각형 6"/>
          <p:cNvSpPr/>
          <p:nvPr/>
        </p:nvSpPr>
        <p:spPr>
          <a:xfrm>
            <a:off x="326571" y="4676516"/>
            <a:ext cx="11538857" cy="191297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r">
              <a:defRPr sz="7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05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903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Notice ( 공지사항 )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Notice ( 공지사항 )</a:t>
              </a:r>
            </a:p>
          </p:txBody>
        </p:sp>
      </p:grpSp>
      <p:sp>
        <p:nvSpPr>
          <p:cNvPr id="906" name="그룹"/>
          <p:cNvSpPr txBox="1"/>
          <p:nvPr/>
        </p:nvSpPr>
        <p:spPr>
          <a:xfrm>
            <a:off x="3371252" y="1532393"/>
            <a:ext cx="535467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Notice ( 공지사항 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09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74" y="2014245"/>
            <a:ext cx="11029648" cy="32753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2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910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Notice ( 공지사항 )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Notice ( 공지사항 )</a:t>
              </a:r>
            </a:p>
          </p:txBody>
        </p:sp>
      </p:grp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5" name="TextBox 1"/>
          <p:cNvSpPr txBox="1"/>
          <p:nvPr/>
        </p:nvSpPr>
        <p:spPr>
          <a:xfrm>
            <a:off x="731519" y="865842"/>
            <a:ext cx="5058785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공지사항 코드</a:t>
            </a:r>
          </a:p>
        </p:txBody>
      </p:sp>
      <p:pic>
        <p:nvPicPr>
          <p:cNvPr id="916" name="그림 3" descr="그림 3"/>
          <p:cNvPicPr>
            <a:picLocks noChangeAspect="1"/>
          </p:cNvPicPr>
          <p:nvPr/>
        </p:nvPicPr>
        <p:blipFill>
          <a:blip r:embed="rId2"/>
          <a:srcRect r="20385"/>
          <a:stretch>
            <a:fillRect/>
          </a:stretch>
        </p:blipFill>
        <p:spPr>
          <a:xfrm>
            <a:off x="434772" y="1606062"/>
            <a:ext cx="5293053" cy="17700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0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918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9" name="Notice ( 공지사항 )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Notice ( 공지사항 )</a:t>
              </a:r>
            </a:p>
          </p:txBody>
        </p:sp>
      </p:grpSp>
      <p:pic>
        <p:nvPicPr>
          <p:cNvPr id="917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24" y="703034"/>
            <a:ext cx="6029403" cy="5886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직사각형 6"/>
          <p:cNvSpPr/>
          <p:nvPr/>
        </p:nvSpPr>
        <p:spPr>
          <a:xfrm>
            <a:off x="326571" y="703036"/>
            <a:ext cx="11538857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3" name="TextBox 8"/>
          <p:cNvSpPr txBox="1"/>
          <p:nvPr/>
        </p:nvSpPr>
        <p:spPr>
          <a:xfrm>
            <a:off x="1454265" y="5785632"/>
            <a:ext cx="6004560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공지사항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https://youtu.be/3ElbHfrYlCw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맑은 고딕"/>
              </a:rPr>
              <a:t> </a:t>
            </a:r>
          </a:p>
        </p:txBody>
      </p:sp>
      <p:pic>
        <p:nvPicPr>
          <p:cNvPr id="924" name="그림 3" descr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45" y="1413739"/>
            <a:ext cx="8816110" cy="42537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7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925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6" name="Notice ( 공지사항 )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Notice ( 공지사항 )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직사각형 6"/>
          <p:cNvSpPr/>
          <p:nvPr/>
        </p:nvSpPr>
        <p:spPr>
          <a:xfrm>
            <a:off x="326571" y="4676516"/>
            <a:ext cx="11538857" cy="1912971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r">
              <a:defRPr sz="7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3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" name="Multi-data Transmission Program"/>
            <p:cNvSpPr txBox="1"/>
            <p:nvPr/>
          </p:nvSpPr>
          <p:spPr>
            <a:xfrm>
              <a:off x="45720" y="43180"/>
              <a:ext cx="114474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Multi-data Transmission Program</a:t>
              </a:r>
            </a:p>
          </p:txBody>
        </p:sp>
      </p:grpSp>
      <p:grpSp>
        <p:nvGrpSpPr>
          <p:cNvPr id="142" name="그룹"/>
          <p:cNvGrpSpPr/>
          <p:nvPr/>
        </p:nvGrpSpPr>
        <p:grpSpPr>
          <a:xfrm>
            <a:off x="3775518" y="1055375"/>
            <a:ext cx="10316067" cy="3280101"/>
            <a:chOff x="0" y="0"/>
            <a:chExt cx="10316065" cy="3280099"/>
          </a:xfrm>
        </p:grpSpPr>
        <p:sp>
          <p:nvSpPr>
            <p:cNvPr id="137" name="TextBox 14"/>
            <p:cNvSpPr txBox="1"/>
            <p:nvPr/>
          </p:nvSpPr>
          <p:spPr>
            <a:xfrm>
              <a:off x="0" y="0"/>
              <a:ext cx="535467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Multi-data Transmission Program</a:t>
              </a:r>
            </a:p>
          </p:txBody>
        </p:sp>
        <p:sp>
          <p:nvSpPr>
            <p:cNvPr id="138" name="TextBox 14"/>
            <p:cNvSpPr txBox="1"/>
            <p:nvPr/>
          </p:nvSpPr>
          <p:spPr>
            <a:xfrm>
              <a:off x="678078" y="767076"/>
              <a:ext cx="9637987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1. 고정길이 가변길이 소개</a:t>
              </a:r>
            </a:p>
          </p:txBody>
        </p:sp>
        <p:sp>
          <p:nvSpPr>
            <p:cNvPr id="139" name="TextBox 14"/>
            <p:cNvSpPr txBox="1"/>
            <p:nvPr/>
          </p:nvSpPr>
          <p:spPr>
            <a:xfrm>
              <a:off x="671364" y="1466741"/>
              <a:ext cx="3881365" cy="4140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2. </a:t>
              </a:r>
              <a:r>
                <a:rPr dirty="0" err="1"/>
                <a:t>클라이언트</a:t>
              </a:r>
              <a:r>
                <a:rPr dirty="0"/>
                <a:t> </a:t>
              </a:r>
              <a:r>
                <a:rPr dirty="0" err="1"/>
                <a:t>공통</a:t>
              </a:r>
              <a:r>
                <a:rPr dirty="0"/>
                <a:t> </a:t>
              </a:r>
              <a:r>
                <a:rPr dirty="0" err="1"/>
                <a:t>메시지</a:t>
              </a:r>
              <a:r>
                <a:rPr dirty="0"/>
                <a:t> </a:t>
              </a:r>
              <a:r>
                <a:rPr dirty="0" err="1"/>
                <a:t>설명</a:t>
              </a:r>
              <a:endParaRPr dirty="0"/>
            </a:p>
          </p:txBody>
        </p:sp>
        <p:sp>
          <p:nvSpPr>
            <p:cNvPr id="140" name="TextBox 14"/>
            <p:cNvSpPr txBox="1"/>
            <p:nvPr/>
          </p:nvSpPr>
          <p:spPr>
            <a:xfrm>
              <a:off x="671364" y="2166407"/>
              <a:ext cx="3448003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3. 서버 통신 스레드</a:t>
              </a:r>
            </a:p>
          </p:txBody>
        </p:sp>
        <p:sp>
          <p:nvSpPr>
            <p:cNvPr id="141" name="TextBox 14"/>
            <p:cNvSpPr txBox="1"/>
            <p:nvPr/>
          </p:nvSpPr>
          <p:spPr>
            <a:xfrm>
              <a:off x="671364" y="2866073"/>
              <a:ext cx="3448003" cy="41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4. 클라이언트 통신 스레드</a:t>
              </a:r>
            </a:p>
          </p:txBody>
        </p:sp>
      </p:grp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직사각형 7"/>
          <p:cNvSpPr/>
          <p:nvPr/>
        </p:nvSpPr>
        <p:spPr>
          <a:xfrm>
            <a:off x="326571" y="268514"/>
            <a:ext cx="11538857" cy="6320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0" name="직사각형 6"/>
          <p:cNvSpPr/>
          <p:nvPr/>
        </p:nvSpPr>
        <p:spPr>
          <a:xfrm>
            <a:off x="326571" y="5278582"/>
            <a:ext cx="11538857" cy="1378953"/>
          </a:xfrm>
          <a:prstGeom prst="rect">
            <a:avLst/>
          </a:prstGeom>
          <a:solidFill>
            <a:srgbClr val="2F77E7"/>
          </a:solidFill>
          <a:ln w="12700">
            <a:solidFill>
              <a:srgbClr val="2F77E7"/>
            </a:solidFill>
            <a:miter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1" name="TextBox 8"/>
          <p:cNvSpPr txBox="1"/>
          <p:nvPr/>
        </p:nvSpPr>
        <p:spPr>
          <a:xfrm>
            <a:off x="3613063" y="1711718"/>
            <a:ext cx="4965870" cy="2136141"/>
          </a:xfrm>
          <a:prstGeom prst="rect">
            <a:avLst/>
          </a:prstGeom>
          <a:ln w="25400">
            <a:solidFill>
              <a:srgbClr val="2F77E7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400">
                <a:solidFill>
                  <a:srgbClr val="2F77E7"/>
                </a:solidFill>
              </a:defRPr>
            </a:pPr>
            <a:endParaRPr/>
          </a:p>
          <a:p>
            <a:pPr algn="ctr">
              <a:defRPr sz="4400">
                <a:solidFill>
                  <a:srgbClr val="2F77E7"/>
                </a:solidFill>
              </a:defRPr>
            </a:pPr>
            <a:r>
              <a:t>Q &amp; A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4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" name="Multi-data Transmission Program - 고정길이 가변길이 비교"/>
            <p:cNvSpPr txBox="1"/>
            <p:nvPr/>
          </p:nvSpPr>
          <p:spPr>
            <a:xfrm>
              <a:off x="45720" y="35176"/>
              <a:ext cx="1144741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b="1" i="1">
                  <a:solidFill>
                    <a:srgbClr val="FFFFFF"/>
                  </a:solidFill>
                </a:defRPr>
              </a:pPr>
              <a:r>
                <a:t>Multi-data Transmission Program - 고정길이 가변길이 비교</a:t>
              </a:r>
            </a:p>
          </p:txBody>
        </p:sp>
      </p:grpSp>
      <p:sp>
        <p:nvSpPr>
          <p:cNvPr id="147" name="직사각형 6"/>
          <p:cNvSpPr/>
          <p:nvPr/>
        </p:nvSpPr>
        <p:spPr>
          <a:xfrm>
            <a:off x="326571" y="660946"/>
            <a:ext cx="11538858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TextBox 14"/>
          <p:cNvSpPr txBox="1"/>
          <p:nvPr/>
        </p:nvSpPr>
        <p:spPr>
          <a:xfrm>
            <a:off x="626532" y="825251"/>
            <a:ext cx="1007054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고정길이 통신</a:t>
            </a:r>
          </a:p>
        </p:txBody>
      </p:sp>
      <p:pic>
        <p:nvPicPr>
          <p:cNvPr id="15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60" y="1926140"/>
            <a:ext cx="8218680" cy="3860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353" y="5864468"/>
            <a:ext cx="56769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14"/>
          <p:cNvSpPr txBox="1"/>
          <p:nvPr/>
        </p:nvSpPr>
        <p:spPr>
          <a:xfrm>
            <a:off x="8553436" y="6030351"/>
            <a:ext cx="3392301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chemeClr val="accent3">
                    <a:lumOff val="-12941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채팅 메시지의 더미 데이터</a:t>
            </a:r>
          </a:p>
        </p:txBody>
      </p:sp>
      <p:sp>
        <p:nvSpPr>
          <p:cNvPr id="148" name="TextBox 14"/>
          <p:cNvSpPr txBox="1"/>
          <p:nvPr/>
        </p:nvSpPr>
        <p:spPr>
          <a:xfrm>
            <a:off x="1158937" y="1259448"/>
            <a:ext cx="1026565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기존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코드에서는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고정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크기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방식을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사용하여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통신했지만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이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방식을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별로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효율적이지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않다</a:t>
            </a:r>
            <a:r>
              <a:rPr dirty="0"/>
              <a:t>. </a:t>
            </a:r>
          </a:p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채팅메세지는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사용자의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입력에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따라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크기가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달라지기때문에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고정길이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+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가변길이가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더욱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효율적이다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직사각형 5"/>
          <p:cNvGrpSpPr/>
          <p:nvPr/>
        </p:nvGrpSpPr>
        <p:grpSpPr>
          <a:xfrm>
            <a:off x="326571" y="257133"/>
            <a:ext cx="11538857" cy="457201"/>
            <a:chOff x="0" y="0"/>
            <a:chExt cx="11538856" cy="457200"/>
          </a:xfrm>
        </p:grpSpPr>
        <p:sp>
          <p:nvSpPr>
            <p:cNvPr id="154" name="직사각형"/>
            <p:cNvSpPr/>
            <p:nvPr/>
          </p:nvSpPr>
          <p:spPr>
            <a:xfrm>
              <a:off x="0" y="0"/>
              <a:ext cx="11538857" cy="457200"/>
            </a:xfrm>
            <a:prstGeom prst="rect">
              <a:avLst/>
            </a:prstGeom>
            <a:solidFill>
              <a:srgbClr val="2F77E6"/>
            </a:solidFill>
            <a:ln w="12700" cap="flat">
              <a:noFill/>
              <a:miter lim="400000"/>
            </a:ln>
            <a:effectLst>
              <a:outerShdw blurRad="165100" dist="50800" dir="54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57" name="직사각형 5"/>
            <p:cNvGrpSpPr/>
            <p:nvPr/>
          </p:nvGrpSpPr>
          <p:grpSpPr>
            <a:xfrm>
              <a:off x="0" y="0"/>
              <a:ext cx="11538857" cy="457200"/>
              <a:chOff x="0" y="0"/>
              <a:chExt cx="11538856" cy="457200"/>
            </a:xfrm>
          </p:grpSpPr>
          <p:sp>
            <p:nvSpPr>
              <p:cNvPr id="155" name="직사각형"/>
              <p:cNvSpPr/>
              <p:nvPr/>
            </p:nvSpPr>
            <p:spPr>
              <a:xfrm>
                <a:off x="0" y="0"/>
                <a:ext cx="11538857" cy="457200"/>
              </a:xfrm>
              <a:prstGeom prst="rect">
                <a:avLst/>
              </a:prstGeom>
              <a:solidFill>
                <a:srgbClr val="2F77E6"/>
              </a:solidFill>
              <a:ln w="12700" cap="flat">
                <a:noFill/>
                <a:miter lim="400000"/>
              </a:ln>
              <a:effectLst>
                <a:outerShdw blurRad="165100" dist="50800" dir="5400000" rotWithShape="0">
                  <a:srgbClr val="000000">
                    <a:alpha val="19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6" name="Multi-data Transmission Program - 고정길이 가변길이 비교"/>
              <p:cNvSpPr txBox="1"/>
              <p:nvPr/>
            </p:nvSpPr>
            <p:spPr>
              <a:xfrm>
                <a:off x="45720" y="35176"/>
                <a:ext cx="11447417" cy="3868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b="1" i="1">
                    <a:solidFill>
                      <a:srgbClr val="FFFFFF"/>
                    </a:solidFill>
                  </a:defRPr>
                </a:pPr>
                <a:r>
                  <a:t>Multi-data Transmission Program - 고정길이 가변길이 비교</a:t>
                </a:r>
              </a:p>
            </p:txBody>
          </p:sp>
        </p:grpSp>
      </p:grpSp>
      <p:sp>
        <p:nvSpPr>
          <p:cNvPr id="159" name="직사각형 6"/>
          <p:cNvSpPr/>
          <p:nvPr/>
        </p:nvSpPr>
        <p:spPr>
          <a:xfrm>
            <a:off x="326571" y="773185"/>
            <a:ext cx="11538858" cy="5886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65100" dist="50800" dir="54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TextBox 14"/>
          <p:cNvSpPr txBox="1"/>
          <p:nvPr/>
        </p:nvSpPr>
        <p:spPr>
          <a:xfrm>
            <a:off x="598472" y="1252860"/>
            <a:ext cx="1007054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가변길이 통신</a:t>
            </a:r>
          </a:p>
        </p:txBody>
      </p:sp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68" y="2272468"/>
            <a:ext cx="10207064" cy="231306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Box 14"/>
          <p:cNvSpPr txBox="1"/>
          <p:nvPr/>
        </p:nvSpPr>
        <p:spPr>
          <a:xfrm>
            <a:off x="2021779" y="5159765"/>
            <a:ext cx="8148443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도형 메시지같은 경우 크기가 크기 않기 때문에 가변길이 통신방식이 효율적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Office 테마">
  <a:themeElements>
    <a:clrScheme name="30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30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30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Office 테마">
  <a:themeElements>
    <a:clrScheme name="30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30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30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1391</Words>
  <Application>Microsoft Office PowerPoint</Application>
  <PresentationFormat>와이드스크린</PresentationFormat>
  <Paragraphs>347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7" baseType="lpstr">
      <vt:lpstr>Helvetica Neue</vt:lpstr>
      <vt:lpstr>-webkit-standard</vt:lpstr>
      <vt:lpstr>맑은 고딕</vt:lpstr>
      <vt:lpstr>함초롬바탕</vt:lpstr>
      <vt:lpstr>Arial</vt:lpstr>
      <vt:lpstr>Helvetica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채현식</cp:lastModifiedBy>
  <cp:revision>24</cp:revision>
  <dcterms:modified xsi:type="dcterms:W3CDTF">2023-01-04T05:56:57Z</dcterms:modified>
</cp:coreProperties>
</file>